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667" r:id="rId6"/>
    <p:sldId id="670" r:id="rId7"/>
    <p:sldId id="671" r:id="rId8"/>
    <p:sldId id="672" r:id="rId9"/>
    <p:sldId id="673" r:id="rId10"/>
    <p:sldId id="674" r:id="rId11"/>
    <p:sldId id="677" r:id="rId12"/>
    <p:sldId id="6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van, Michelle" initials="PM" lastIdx="3" clrIdx="0">
    <p:extLst>
      <p:ext uri="{19B8F6BF-5375-455C-9EA6-DF929625EA0E}">
        <p15:presenceInfo xmlns:p15="http://schemas.microsoft.com/office/powerpoint/2012/main" userId="S::Mpavan@invenergyllc.com::26f0a228-c0c5-40b6-a354-cf43639a08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830" autoAdjust="0"/>
  </p:normalViewPr>
  <p:slideViewPr>
    <p:cSldViewPr snapToGrid="0">
      <p:cViewPr varScale="1">
        <p:scale>
          <a:sx n="57" d="100"/>
          <a:sy n="57" d="100"/>
        </p:scale>
        <p:origin x="101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van, Michelle" userId="26f0a228-c0c5-40b6-a354-cf43639a0818" providerId="ADAL" clId="{09C8189A-9D41-4D94-8336-732538B85E51}"/>
    <pc:docChg chg="modSld">
      <pc:chgData name="Pavan, Michelle" userId="26f0a228-c0c5-40b6-a354-cf43639a0818" providerId="ADAL" clId="{09C8189A-9D41-4D94-8336-732538B85E51}" dt="2020-06-19T20:17:20.238" v="4" actId="20577"/>
      <pc:docMkLst>
        <pc:docMk/>
      </pc:docMkLst>
      <pc:sldChg chg="modNotesTx">
        <pc:chgData name="Pavan, Michelle" userId="26f0a228-c0c5-40b6-a354-cf43639a0818" providerId="ADAL" clId="{09C8189A-9D41-4D94-8336-732538B85E51}" dt="2020-06-19T20:17:20.238" v="4" actId="20577"/>
        <pc:sldMkLst>
          <pc:docMk/>
          <pc:sldMk cId="292378477" sldId="667"/>
        </pc:sldMkLst>
      </pc:sldChg>
      <pc:sldChg chg="modSp mod">
        <pc:chgData name="Pavan, Michelle" userId="26f0a228-c0c5-40b6-a354-cf43639a0818" providerId="ADAL" clId="{09C8189A-9D41-4D94-8336-732538B85E51}" dt="2020-06-19T20:15:27.457" v="3" actId="20577"/>
        <pc:sldMkLst>
          <pc:docMk/>
          <pc:sldMk cId="3238744608" sldId="670"/>
        </pc:sldMkLst>
        <pc:spChg chg="mod">
          <ac:chgData name="Pavan, Michelle" userId="26f0a228-c0c5-40b6-a354-cf43639a0818" providerId="ADAL" clId="{09C8189A-9D41-4D94-8336-732538B85E51}" dt="2020-06-19T20:15:27.457" v="3" actId="20577"/>
          <ac:spMkLst>
            <pc:docMk/>
            <pc:sldMk cId="3238744608" sldId="670"/>
            <ac:spMk id="3" creationId="{373B75D8-51C0-4438-912F-89B8E88E4D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C6066-4FD0-4551-A0BC-6F65B5C2E69C}" type="datetimeFigureOut">
              <a:rPr lang="en-US" smtClean="0"/>
              <a:t>6/19/2020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524942-AEFA-43EF-ACB1-0708BD164EF1}" type="slidenum">
              <a:rPr lang="en-US" smtClean="0"/>
              <a:t>‹#›</a:t>
            </a:fld>
            <a:endParaRPr lang="en-US"/>
          </a:p>
        </p:txBody>
      </p:sp>
    </p:spTree>
    <p:extLst>
      <p:ext uri="{BB962C8B-B14F-4D97-AF65-F5344CB8AC3E}">
        <p14:creationId xmlns:p14="http://schemas.microsoft.com/office/powerpoint/2010/main" val="4107679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524942-AEFA-43EF-ACB1-0708BD164EF1}" type="slidenum">
              <a:rPr lang="en-US" smtClean="0"/>
              <a:t>1</a:t>
            </a:fld>
            <a:endParaRPr lang="en-US"/>
          </a:p>
        </p:txBody>
      </p:sp>
    </p:spTree>
    <p:extLst>
      <p:ext uri="{BB962C8B-B14F-4D97-AF65-F5344CB8AC3E}">
        <p14:creationId xmlns:p14="http://schemas.microsoft.com/office/powerpoint/2010/main" val="470450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524942-AEFA-43EF-ACB1-0708BD164EF1}" type="slidenum">
              <a:rPr lang="en-US" smtClean="0"/>
              <a:t>2</a:t>
            </a:fld>
            <a:endParaRPr lang="en-US"/>
          </a:p>
        </p:txBody>
      </p:sp>
    </p:spTree>
    <p:extLst>
      <p:ext uri="{BB962C8B-B14F-4D97-AF65-F5344CB8AC3E}">
        <p14:creationId xmlns:p14="http://schemas.microsoft.com/office/powerpoint/2010/main" val="2143368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524942-AEFA-43EF-ACB1-0708BD164EF1}" type="slidenum">
              <a:rPr lang="en-US" smtClean="0"/>
              <a:t>5</a:t>
            </a:fld>
            <a:endParaRPr lang="en-US"/>
          </a:p>
        </p:txBody>
      </p:sp>
    </p:spTree>
    <p:extLst>
      <p:ext uri="{BB962C8B-B14F-4D97-AF65-F5344CB8AC3E}">
        <p14:creationId xmlns:p14="http://schemas.microsoft.com/office/powerpoint/2010/main" val="2081162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524942-AEFA-43EF-ACB1-0708BD164EF1}" type="slidenum">
              <a:rPr lang="en-US" smtClean="0"/>
              <a:t>6</a:t>
            </a:fld>
            <a:endParaRPr lang="en-US"/>
          </a:p>
        </p:txBody>
      </p:sp>
    </p:spTree>
    <p:extLst>
      <p:ext uri="{BB962C8B-B14F-4D97-AF65-F5344CB8AC3E}">
        <p14:creationId xmlns:p14="http://schemas.microsoft.com/office/powerpoint/2010/main" val="209559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524942-AEFA-43EF-ACB1-0708BD164EF1}" type="slidenum">
              <a:rPr lang="en-US" smtClean="0"/>
              <a:t>7</a:t>
            </a:fld>
            <a:endParaRPr lang="en-US"/>
          </a:p>
        </p:txBody>
      </p:sp>
    </p:spTree>
    <p:extLst>
      <p:ext uri="{BB962C8B-B14F-4D97-AF65-F5344CB8AC3E}">
        <p14:creationId xmlns:p14="http://schemas.microsoft.com/office/powerpoint/2010/main" val="1082418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524942-AEFA-43EF-ACB1-0708BD164EF1}" type="slidenum">
              <a:rPr lang="en-US" smtClean="0"/>
              <a:t>8</a:t>
            </a:fld>
            <a:endParaRPr lang="en-US"/>
          </a:p>
        </p:txBody>
      </p:sp>
    </p:spTree>
    <p:extLst>
      <p:ext uri="{BB962C8B-B14F-4D97-AF65-F5344CB8AC3E}">
        <p14:creationId xmlns:p14="http://schemas.microsoft.com/office/powerpoint/2010/main" val="295580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B2B6-C181-4183-8DE7-2FF37D193A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11BBB4-5663-4D3C-B9F5-C2FCA83E13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279D02-A4D2-4AE0-82B1-02F3F23D3D6B}"/>
              </a:ext>
            </a:extLst>
          </p:cNvPr>
          <p:cNvSpPr>
            <a:spLocks noGrp="1"/>
          </p:cNvSpPr>
          <p:nvPr>
            <p:ph type="dt" sz="half" idx="10"/>
          </p:nvPr>
        </p:nvSpPr>
        <p:spPr/>
        <p:txBody>
          <a:bodyPr/>
          <a:lstStyle/>
          <a:p>
            <a:fld id="{3E2C0C62-5E9F-4F7D-B5D2-EF1FABFA4B46}" type="datetimeFigureOut">
              <a:rPr lang="en-US" smtClean="0"/>
              <a:t>6/19/2020</a:t>
            </a:fld>
            <a:endParaRPr lang="en-US"/>
          </a:p>
        </p:txBody>
      </p:sp>
      <p:sp>
        <p:nvSpPr>
          <p:cNvPr id="5" name="Footer Placeholder 4">
            <a:extLst>
              <a:ext uri="{FF2B5EF4-FFF2-40B4-BE49-F238E27FC236}">
                <a16:creationId xmlns:a16="http://schemas.microsoft.com/office/drawing/2014/main" id="{E2E03CF1-10CE-4AE1-A245-20B1E7D8C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8778A-0DBA-4C25-AD31-3DACD7FFC04F}"/>
              </a:ext>
            </a:extLst>
          </p:cNvPr>
          <p:cNvSpPr>
            <a:spLocks noGrp="1"/>
          </p:cNvSpPr>
          <p:nvPr>
            <p:ph type="sldNum" sz="quarter" idx="12"/>
          </p:nvPr>
        </p:nvSpPr>
        <p:spPr/>
        <p:txBody>
          <a:bodyPr/>
          <a:lstStyle/>
          <a:p>
            <a:fld id="{3A3493D5-B929-4CB1-874B-899A3E3DD2F4}" type="slidenum">
              <a:rPr lang="en-US" smtClean="0"/>
              <a:t>‹#›</a:t>
            </a:fld>
            <a:endParaRPr lang="en-US"/>
          </a:p>
        </p:txBody>
      </p:sp>
    </p:spTree>
    <p:extLst>
      <p:ext uri="{BB962C8B-B14F-4D97-AF65-F5344CB8AC3E}">
        <p14:creationId xmlns:p14="http://schemas.microsoft.com/office/powerpoint/2010/main" val="115885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C17DB-DF9F-4D3A-B933-BB465AADC6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79C024-0D5C-479E-A8F9-6E4B4861AC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52415-47BF-45D5-8D18-82BBAC4EB3FB}"/>
              </a:ext>
            </a:extLst>
          </p:cNvPr>
          <p:cNvSpPr>
            <a:spLocks noGrp="1"/>
          </p:cNvSpPr>
          <p:nvPr>
            <p:ph type="dt" sz="half" idx="10"/>
          </p:nvPr>
        </p:nvSpPr>
        <p:spPr/>
        <p:txBody>
          <a:bodyPr/>
          <a:lstStyle/>
          <a:p>
            <a:fld id="{3E2C0C62-5E9F-4F7D-B5D2-EF1FABFA4B46}" type="datetimeFigureOut">
              <a:rPr lang="en-US" smtClean="0"/>
              <a:t>6/19/2020</a:t>
            </a:fld>
            <a:endParaRPr lang="en-US"/>
          </a:p>
        </p:txBody>
      </p:sp>
      <p:sp>
        <p:nvSpPr>
          <p:cNvPr id="5" name="Footer Placeholder 4">
            <a:extLst>
              <a:ext uri="{FF2B5EF4-FFF2-40B4-BE49-F238E27FC236}">
                <a16:creationId xmlns:a16="http://schemas.microsoft.com/office/drawing/2014/main" id="{ADC470AF-A90C-4941-8C1E-B9B3818FB3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D608F-1F3D-4688-B06C-427DDA70AEE4}"/>
              </a:ext>
            </a:extLst>
          </p:cNvPr>
          <p:cNvSpPr>
            <a:spLocks noGrp="1"/>
          </p:cNvSpPr>
          <p:nvPr>
            <p:ph type="sldNum" sz="quarter" idx="12"/>
          </p:nvPr>
        </p:nvSpPr>
        <p:spPr/>
        <p:txBody>
          <a:bodyPr/>
          <a:lstStyle/>
          <a:p>
            <a:fld id="{3A3493D5-B929-4CB1-874B-899A3E3DD2F4}" type="slidenum">
              <a:rPr lang="en-US" smtClean="0"/>
              <a:t>‹#›</a:t>
            </a:fld>
            <a:endParaRPr lang="en-US"/>
          </a:p>
        </p:txBody>
      </p:sp>
    </p:spTree>
    <p:extLst>
      <p:ext uri="{BB962C8B-B14F-4D97-AF65-F5344CB8AC3E}">
        <p14:creationId xmlns:p14="http://schemas.microsoft.com/office/powerpoint/2010/main" val="17506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61531E-BF3F-4DFE-BE56-60625953DA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47CCCE-CFE5-4AB9-81FD-145C1F54FA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E2F17-ECFE-4D97-B7E3-ABA6E483A27D}"/>
              </a:ext>
            </a:extLst>
          </p:cNvPr>
          <p:cNvSpPr>
            <a:spLocks noGrp="1"/>
          </p:cNvSpPr>
          <p:nvPr>
            <p:ph type="dt" sz="half" idx="10"/>
          </p:nvPr>
        </p:nvSpPr>
        <p:spPr/>
        <p:txBody>
          <a:bodyPr/>
          <a:lstStyle/>
          <a:p>
            <a:fld id="{3E2C0C62-5E9F-4F7D-B5D2-EF1FABFA4B46}" type="datetimeFigureOut">
              <a:rPr lang="en-US" smtClean="0"/>
              <a:t>6/19/2020</a:t>
            </a:fld>
            <a:endParaRPr lang="en-US"/>
          </a:p>
        </p:txBody>
      </p:sp>
      <p:sp>
        <p:nvSpPr>
          <p:cNvPr id="5" name="Footer Placeholder 4">
            <a:extLst>
              <a:ext uri="{FF2B5EF4-FFF2-40B4-BE49-F238E27FC236}">
                <a16:creationId xmlns:a16="http://schemas.microsoft.com/office/drawing/2014/main" id="{6E1A4C81-D85A-4D8D-8BD6-4009C3D201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D9DB3-AB91-4877-AEEC-34557BCFFA2E}"/>
              </a:ext>
            </a:extLst>
          </p:cNvPr>
          <p:cNvSpPr>
            <a:spLocks noGrp="1"/>
          </p:cNvSpPr>
          <p:nvPr>
            <p:ph type="sldNum" sz="quarter" idx="12"/>
          </p:nvPr>
        </p:nvSpPr>
        <p:spPr/>
        <p:txBody>
          <a:bodyPr/>
          <a:lstStyle/>
          <a:p>
            <a:fld id="{3A3493D5-B929-4CB1-874B-899A3E3DD2F4}" type="slidenum">
              <a:rPr lang="en-US" smtClean="0"/>
              <a:t>‹#›</a:t>
            </a:fld>
            <a:endParaRPr lang="en-US"/>
          </a:p>
        </p:txBody>
      </p:sp>
    </p:spTree>
    <p:extLst>
      <p:ext uri="{BB962C8B-B14F-4D97-AF65-F5344CB8AC3E}">
        <p14:creationId xmlns:p14="http://schemas.microsoft.com/office/powerpoint/2010/main" val="213413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BBC82-41ED-4BD0-ABD3-1AD103F293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491CEB-5958-4647-8D2E-E7C266A7E3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914FF6-4DEC-4DE1-9F8A-7D187B957B17}"/>
              </a:ext>
            </a:extLst>
          </p:cNvPr>
          <p:cNvSpPr>
            <a:spLocks noGrp="1"/>
          </p:cNvSpPr>
          <p:nvPr>
            <p:ph type="dt" sz="half" idx="10"/>
          </p:nvPr>
        </p:nvSpPr>
        <p:spPr/>
        <p:txBody>
          <a:bodyPr/>
          <a:lstStyle/>
          <a:p>
            <a:fld id="{3E2C0C62-5E9F-4F7D-B5D2-EF1FABFA4B46}" type="datetimeFigureOut">
              <a:rPr lang="en-US" smtClean="0"/>
              <a:t>6/19/2020</a:t>
            </a:fld>
            <a:endParaRPr lang="en-US"/>
          </a:p>
        </p:txBody>
      </p:sp>
      <p:sp>
        <p:nvSpPr>
          <p:cNvPr id="5" name="Footer Placeholder 4">
            <a:extLst>
              <a:ext uri="{FF2B5EF4-FFF2-40B4-BE49-F238E27FC236}">
                <a16:creationId xmlns:a16="http://schemas.microsoft.com/office/drawing/2014/main" id="{478F1286-E5E3-40F8-B9A7-9DAC04BE4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7BEEB5-4899-4F66-B9B0-BDEF1288178C}"/>
              </a:ext>
            </a:extLst>
          </p:cNvPr>
          <p:cNvSpPr>
            <a:spLocks noGrp="1"/>
          </p:cNvSpPr>
          <p:nvPr>
            <p:ph type="sldNum" sz="quarter" idx="12"/>
          </p:nvPr>
        </p:nvSpPr>
        <p:spPr/>
        <p:txBody>
          <a:bodyPr/>
          <a:lstStyle/>
          <a:p>
            <a:fld id="{3A3493D5-B929-4CB1-874B-899A3E3DD2F4}" type="slidenum">
              <a:rPr lang="en-US" smtClean="0"/>
              <a:t>‹#›</a:t>
            </a:fld>
            <a:endParaRPr lang="en-US"/>
          </a:p>
        </p:txBody>
      </p:sp>
    </p:spTree>
    <p:extLst>
      <p:ext uri="{BB962C8B-B14F-4D97-AF65-F5344CB8AC3E}">
        <p14:creationId xmlns:p14="http://schemas.microsoft.com/office/powerpoint/2010/main" val="124537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153E-0452-4093-A2B1-6285301E9F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752EE2-6BE6-42C5-853B-DD72D3C151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84A1FA-72B8-48F0-8220-C8394320DD31}"/>
              </a:ext>
            </a:extLst>
          </p:cNvPr>
          <p:cNvSpPr>
            <a:spLocks noGrp="1"/>
          </p:cNvSpPr>
          <p:nvPr>
            <p:ph type="dt" sz="half" idx="10"/>
          </p:nvPr>
        </p:nvSpPr>
        <p:spPr/>
        <p:txBody>
          <a:bodyPr/>
          <a:lstStyle/>
          <a:p>
            <a:fld id="{3E2C0C62-5E9F-4F7D-B5D2-EF1FABFA4B46}" type="datetimeFigureOut">
              <a:rPr lang="en-US" smtClean="0"/>
              <a:t>6/19/2020</a:t>
            </a:fld>
            <a:endParaRPr lang="en-US"/>
          </a:p>
        </p:txBody>
      </p:sp>
      <p:sp>
        <p:nvSpPr>
          <p:cNvPr id="5" name="Footer Placeholder 4">
            <a:extLst>
              <a:ext uri="{FF2B5EF4-FFF2-40B4-BE49-F238E27FC236}">
                <a16:creationId xmlns:a16="http://schemas.microsoft.com/office/drawing/2014/main" id="{88226E55-61BE-4419-B419-FD542C906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7064A-6172-4841-B39A-4FB7B89968DF}"/>
              </a:ext>
            </a:extLst>
          </p:cNvPr>
          <p:cNvSpPr>
            <a:spLocks noGrp="1"/>
          </p:cNvSpPr>
          <p:nvPr>
            <p:ph type="sldNum" sz="quarter" idx="12"/>
          </p:nvPr>
        </p:nvSpPr>
        <p:spPr/>
        <p:txBody>
          <a:bodyPr/>
          <a:lstStyle/>
          <a:p>
            <a:fld id="{3A3493D5-B929-4CB1-874B-899A3E3DD2F4}" type="slidenum">
              <a:rPr lang="en-US" smtClean="0"/>
              <a:t>‹#›</a:t>
            </a:fld>
            <a:endParaRPr lang="en-US"/>
          </a:p>
        </p:txBody>
      </p:sp>
    </p:spTree>
    <p:extLst>
      <p:ext uri="{BB962C8B-B14F-4D97-AF65-F5344CB8AC3E}">
        <p14:creationId xmlns:p14="http://schemas.microsoft.com/office/powerpoint/2010/main" val="2661350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E4CB-411E-4121-99B5-D7A6B65F96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56584E-9F08-4793-B9C9-FB04D90D22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2187A0-736C-4017-940A-CC7B7FAD5E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A4375C-38E1-44D8-8345-A1FB104EFC86}"/>
              </a:ext>
            </a:extLst>
          </p:cNvPr>
          <p:cNvSpPr>
            <a:spLocks noGrp="1"/>
          </p:cNvSpPr>
          <p:nvPr>
            <p:ph type="dt" sz="half" idx="10"/>
          </p:nvPr>
        </p:nvSpPr>
        <p:spPr/>
        <p:txBody>
          <a:bodyPr/>
          <a:lstStyle/>
          <a:p>
            <a:fld id="{3E2C0C62-5E9F-4F7D-B5D2-EF1FABFA4B46}" type="datetimeFigureOut">
              <a:rPr lang="en-US" smtClean="0"/>
              <a:t>6/19/2020</a:t>
            </a:fld>
            <a:endParaRPr lang="en-US"/>
          </a:p>
        </p:txBody>
      </p:sp>
      <p:sp>
        <p:nvSpPr>
          <p:cNvPr id="6" name="Footer Placeholder 5">
            <a:extLst>
              <a:ext uri="{FF2B5EF4-FFF2-40B4-BE49-F238E27FC236}">
                <a16:creationId xmlns:a16="http://schemas.microsoft.com/office/drawing/2014/main" id="{640FF6C8-BF6E-4FBF-92D4-36CD39170F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7DC1A9-23D8-43BC-A7C8-F6ED1848D999}"/>
              </a:ext>
            </a:extLst>
          </p:cNvPr>
          <p:cNvSpPr>
            <a:spLocks noGrp="1"/>
          </p:cNvSpPr>
          <p:nvPr>
            <p:ph type="sldNum" sz="quarter" idx="12"/>
          </p:nvPr>
        </p:nvSpPr>
        <p:spPr/>
        <p:txBody>
          <a:bodyPr/>
          <a:lstStyle/>
          <a:p>
            <a:fld id="{3A3493D5-B929-4CB1-874B-899A3E3DD2F4}" type="slidenum">
              <a:rPr lang="en-US" smtClean="0"/>
              <a:t>‹#›</a:t>
            </a:fld>
            <a:endParaRPr lang="en-US"/>
          </a:p>
        </p:txBody>
      </p:sp>
    </p:spTree>
    <p:extLst>
      <p:ext uri="{BB962C8B-B14F-4D97-AF65-F5344CB8AC3E}">
        <p14:creationId xmlns:p14="http://schemas.microsoft.com/office/powerpoint/2010/main" val="3688974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1F499-8E64-4A2D-AFD9-FAEE5AAAF8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FE3AA3-36E3-43E6-BB62-45509C3758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212BFA-38E3-4457-B896-033ACCCD1C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3B2B00-B231-4DC4-A3B8-064954E37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3E9BCE-8E29-469C-8FA9-A07F818AB2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E917B7-2ACD-4A91-A159-B64B699372DB}"/>
              </a:ext>
            </a:extLst>
          </p:cNvPr>
          <p:cNvSpPr>
            <a:spLocks noGrp="1"/>
          </p:cNvSpPr>
          <p:nvPr>
            <p:ph type="dt" sz="half" idx="10"/>
          </p:nvPr>
        </p:nvSpPr>
        <p:spPr/>
        <p:txBody>
          <a:bodyPr/>
          <a:lstStyle/>
          <a:p>
            <a:fld id="{3E2C0C62-5E9F-4F7D-B5D2-EF1FABFA4B46}" type="datetimeFigureOut">
              <a:rPr lang="en-US" smtClean="0"/>
              <a:t>6/19/2020</a:t>
            </a:fld>
            <a:endParaRPr lang="en-US"/>
          </a:p>
        </p:txBody>
      </p:sp>
      <p:sp>
        <p:nvSpPr>
          <p:cNvPr id="8" name="Footer Placeholder 7">
            <a:extLst>
              <a:ext uri="{FF2B5EF4-FFF2-40B4-BE49-F238E27FC236}">
                <a16:creationId xmlns:a16="http://schemas.microsoft.com/office/drawing/2014/main" id="{CB03C468-8452-40B8-990C-01F224248A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1BD307-126B-4E0B-9D43-A17126D1BCFD}"/>
              </a:ext>
            </a:extLst>
          </p:cNvPr>
          <p:cNvSpPr>
            <a:spLocks noGrp="1"/>
          </p:cNvSpPr>
          <p:nvPr>
            <p:ph type="sldNum" sz="quarter" idx="12"/>
          </p:nvPr>
        </p:nvSpPr>
        <p:spPr/>
        <p:txBody>
          <a:bodyPr/>
          <a:lstStyle/>
          <a:p>
            <a:fld id="{3A3493D5-B929-4CB1-874B-899A3E3DD2F4}" type="slidenum">
              <a:rPr lang="en-US" smtClean="0"/>
              <a:t>‹#›</a:t>
            </a:fld>
            <a:endParaRPr lang="en-US"/>
          </a:p>
        </p:txBody>
      </p:sp>
    </p:spTree>
    <p:extLst>
      <p:ext uri="{BB962C8B-B14F-4D97-AF65-F5344CB8AC3E}">
        <p14:creationId xmlns:p14="http://schemas.microsoft.com/office/powerpoint/2010/main" val="3522874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78A8-1F47-4863-B6C1-6BD96AA42C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CB797A-09F4-448E-9879-481C4A675969}"/>
              </a:ext>
            </a:extLst>
          </p:cNvPr>
          <p:cNvSpPr>
            <a:spLocks noGrp="1"/>
          </p:cNvSpPr>
          <p:nvPr>
            <p:ph type="dt" sz="half" idx="10"/>
          </p:nvPr>
        </p:nvSpPr>
        <p:spPr/>
        <p:txBody>
          <a:bodyPr/>
          <a:lstStyle/>
          <a:p>
            <a:fld id="{3E2C0C62-5E9F-4F7D-B5D2-EF1FABFA4B46}" type="datetimeFigureOut">
              <a:rPr lang="en-US" smtClean="0"/>
              <a:t>6/19/2020</a:t>
            </a:fld>
            <a:endParaRPr lang="en-US"/>
          </a:p>
        </p:txBody>
      </p:sp>
      <p:sp>
        <p:nvSpPr>
          <p:cNvPr id="4" name="Footer Placeholder 3">
            <a:extLst>
              <a:ext uri="{FF2B5EF4-FFF2-40B4-BE49-F238E27FC236}">
                <a16:creationId xmlns:a16="http://schemas.microsoft.com/office/drawing/2014/main" id="{10EAD3E9-790B-4A65-98CC-838D54E69C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5AA0CB-14DB-49D6-B27E-9481230FEA7F}"/>
              </a:ext>
            </a:extLst>
          </p:cNvPr>
          <p:cNvSpPr>
            <a:spLocks noGrp="1"/>
          </p:cNvSpPr>
          <p:nvPr>
            <p:ph type="sldNum" sz="quarter" idx="12"/>
          </p:nvPr>
        </p:nvSpPr>
        <p:spPr/>
        <p:txBody>
          <a:bodyPr/>
          <a:lstStyle/>
          <a:p>
            <a:fld id="{3A3493D5-B929-4CB1-874B-899A3E3DD2F4}" type="slidenum">
              <a:rPr lang="en-US" smtClean="0"/>
              <a:t>‹#›</a:t>
            </a:fld>
            <a:endParaRPr lang="en-US"/>
          </a:p>
        </p:txBody>
      </p:sp>
    </p:spTree>
    <p:extLst>
      <p:ext uri="{BB962C8B-B14F-4D97-AF65-F5344CB8AC3E}">
        <p14:creationId xmlns:p14="http://schemas.microsoft.com/office/powerpoint/2010/main" val="2177809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A03957-043B-465B-A5CA-2B8D93DCC51C}"/>
              </a:ext>
            </a:extLst>
          </p:cNvPr>
          <p:cNvSpPr>
            <a:spLocks noGrp="1"/>
          </p:cNvSpPr>
          <p:nvPr>
            <p:ph type="dt" sz="half" idx="10"/>
          </p:nvPr>
        </p:nvSpPr>
        <p:spPr/>
        <p:txBody>
          <a:bodyPr/>
          <a:lstStyle/>
          <a:p>
            <a:fld id="{3E2C0C62-5E9F-4F7D-B5D2-EF1FABFA4B46}" type="datetimeFigureOut">
              <a:rPr lang="en-US" smtClean="0"/>
              <a:t>6/19/2020</a:t>
            </a:fld>
            <a:endParaRPr lang="en-US"/>
          </a:p>
        </p:txBody>
      </p:sp>
      <p:sp>
        <p:nvSpPr>
          <p:cNvPr id="3" name="Footer Placeholder 2">
            <a:extLst>
              <a:ext uri="{FF2B5EF4-FFF2-40B4-BE49-F238E27FC236}">
                <a16:creationId xmlns:a16="http://schemas.microsoft.com/office/drawing/2014/main" id="{82F71F0F-47C7-4D60-880C-58355C0F2F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223D0E-3753-4834-A026-3D8ADE5D1FC2}"/>
              </a:ext>
            </a:extLst>
          </p:cNvPr>
          <p:cNvSpPr>
            <a:spLocks noGrp="1"/>
          </p:cNvSpPr>
          <p:nvPr>
            <p:ph type="sldNum" sz="quarter" idx="12"/>
          </p:nvPr>
        </p:nvSpPr>
        <p:spPr/>
        <p:txBody>
          <a:bodyPr/>
          <a:lstStyle/>
          <a:p>
            <a:fld id="{3A3493D5-B929-4CB1-874B-899A3E3DD2F4}" type="slidenum">
              <a:rPr lang="en-US" smtClean="0"/>
              <a:t>‹#›</a:t>
            </a:fld>
            <a:endParaRPr lang="en-US"/>
          </a:p>
        </p:txBody>
      </p:sp>
    </p:spTree>
    <p:extLst>
      <p:ext uri="{BB962C8B-B14F-4D97-AF65-F5344CB8AC3E}">
        <p14:creationId xmlns:p14="http://schemas.microsoft.com/office/powerpoint/2010/main" val="1379031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4BF72-68C3-4519-949D-AA00C12D24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22113F-2F6E-45EA-BF76-328822E5C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A91513-740C-413D-ACA4-B44B7107A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59C8-09E6-49F4-B659-6F9DA6E6FA43}"/>
              </a:ext>
            </a:extLst>
          </p:cNvPr>
          <p:cNvSpPr>
            <a:spLocks noGrp="1"/>
          </p:cNvSpPr>
          <p:nvPr>
            <p:ph type="dt" sz="half" idx="10"/>
          </p:nvPr>
        </p:nvSpPr>
        <p:spPr/>
        <p:txBody>
          <a:bodyPr/>
          <a:lstStyle/>
          <a:p>
            <a:fld id="{3E2C0C62-5E9F-4F7D-B5D2-EF1FABFA4B46}" type="datetimeFigureOut">
              <a:rPr lang="en-US" smtClean="0"/>
              <a:t>6/19/2020</a:t>
            </a:fld>
            <a:endParaRPr lang="en-US"/>
          </a:p>
        </p:txBody>
      </p:sp>
      <p:sp>
        <p:nvSpPr>
          <p:cNvPr id="6" name="Footer Placeholder 5">
            <a:extLst>
              <a:ext uri="{FF2B5EF4-FFF2-40B4-BE49-F238E27FC236}">
                <a16:creationId xmlns:a16="http://schemas.microsoft.com/office/drawing/2014/main" id="{31842963-A950-4985-849D-7F3534C3C0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D3BA7A-0C62-4200-A967-0F3040C44104}"/>
              </a:ext>
            </a:extLst>
          </p:cNvPr>
          <p:cNvSpPr>
            <a:spLocks noGrp="1"/>
          </p:cNvSpPr>
          <p:nvPr>
            <p:ph type="sldNum" sz="quarter" idx="12"/>
          </p:nvPr>
        </p:nvSpPr>
        <p:spPr/>
        <p:txBody>
          <a:bodyPr/>
          <a:lstStyle/>
          <a:p>
            <a:fld id="{3A3493D5-B929-4CB1-874B-899A3E3DD2F4}" type="slidenum">
              <a:rPr lang="en-US" smtClean="0"/>
              <a:t>‹#›</a:t>
            </a:fld>
            <a:endParaRPr lang="en-US"/>
          </a:p>
        </p:txBody>
      </p:sp>
    </p:spTree>
    <p:extLst>
      <p:ext uri="{BB962C8B-B14F-4D97-AF65-F5344CB8AC3E}">
        <p14:creationId xmlns:p14="http://schemas.microsoft.com/office/powerpoint/2010/main" val="2052881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14E8-9CFA-4CEB-9572-5DA0A123A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BA25E0-CAD2-42B6-AD2F-C4D6F72CC7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0394B2-6FF5-4D2C-BB41-31865C66EC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E341B3-8106-4BE8-ADBC-934E1CDDD4F0}"/>
              </a:ext>
            </a:extLst>
          </p:cNvPr>
          <p:cNvSpPr>
            <a:spLocks noGrp="1"/>
          </p:cNvSpPr>
          <p:nvPr>
            <p:ph type="dt" sz="half" idx="10"/>
          </p:nvPr>
        </p:nvSpPr>
        <p:spPr/>
        <p:txBody>
          <a:bodyPr/>
          <a:lstStyle/>
          <a:p>
            <a:fld id="{3E2C0C62-5E9F-4F7D-B5D2-EF1FABFA4B46}" type="datetimeFigureOut">
              <a:rPr lang="en-US" smtClean="0"/>
              <a:t>6/19/2020</a:t>
            </a:fld>
            <a:endParaRPr lang="en-US"/>
          </a:p>
        </p:txBody>
      </p:sp>
      <p:sp>
        <p:nvSpPr>
          <p:cNvPr id="6" name="Footer Placeholder 5">
            <a:extLst>
              <a:ext uri="{FF2B5EF4-FFF2-40B4-BE49-F238E27FC236}">
                <a16:creationId xmlns:a16="http://schemas.microsoft.com/office/drawing/2014/main" id="{ED6C9EB6-63D9-4ACE-B613-5341D609E0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F1AFC9-F96A-409C-8496-E17A01A548E1}"/>
              </a:ext>
            </a:extLst>
          </p:cNvPr>
          <p:cNvSpPr>
            <a:spLocks noGrp="1"/>
          </p:cNvSpPr>
          <p:nvPr>
            <p:ph type="sldNum" sz="quarter" idx="12"/>
          </p:nvPr>
        </p:nvSpPr>
        <p:spPr/>
        <p:txBody>
          <a:bodyPr/>
          <a:lstStyle/>
          <a:p>
            <a:fld id="{3A3493D5-B929-4CB1-874B-899A3E3DD2F4}" type="slidenum">
              <a:rPr lang="en-US" smtClean="0"/>
              <a:t>‹#›</a:t>
            </a:fld>
            <a:endParaRPr lang="en-US"/>
          </a:p>
        </p:txBody>
      </p:sp>
    </p:spTree>
    <p:extLst>
      <p:ext uri="{BB962C8B-B14F-4D97-AF65-F5344CB8AC3E}">
        <p14:creationId xmlns:p14="http://schemas.microsoft.com/office/powerpoint/2010/main" val="111646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A7FA52-0A75-4C68-B05D-9DDF771AB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B2DB97-D7F4-4636-977F-C7B15A7B4A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4AF67-C9B7-4D8E-946F-959E25C1C3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C0C62-5E9F-4F7D-B5D2-EF1FABFA4B46}" type="datetimeFigureOut">
              <a:rPr lang="en-US" smtClean="0"/>
              <a:t>6/19/2020</a:t>
            </a:fld>
            <a:endParaRPr lang="en-US"/>
          </a:p>
        </p:txBody>
      </p:sp>
      <p:sp>
        <p:nvSpPr>
          <p:cNvPr id="5" name="Footer Placeholder 4">
            <a:extLst>
              <a:ext uri="{FF2B5EF4-FFF2-40B4-BE49-F238E27FC236}">
                <a16:creationId xmlns:a16="http://schemas.microsoft.com/office/drawing/2014/main" id="{6CDEF8D8-103B-45B6-BD3F-BD99DBE8AD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F53F60-3DD5-475B-8AB3-68012ADCBB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493D5-B929-4CB1-874B-899A3E3DD2F4}" type="slidenum">
              <a:rPr lang="en-US" smtClean="0"/>
              <a:t>‹#›</a:t>
            </a:fld>
            <a:endParaRPr lang="en-US"/>
          </a:p>
        </p:txBody>
      </p:sp>
    </p:spTree>
    <p:extLst>
      <p:ext uri="{BB962C8B-B14F-4D97-AF65-F5344CB8AC3E}">
        <p14:creationId xmlns:p14="http://schemas.microsoft.com/office/powerpoint/2010/main" val="2906966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459DD-14F6-45E8-826B-166671896AF6}"/>
              </a:ext>
            </a:extLst>
          </p:cNvPr>
          <p:cNvSpPr>
            <a:spLocks noGrp="1"/>
          </p:cNvSpPr>
          <p:nvPr>
            <p:ph type="ctrTitle"/>
          </p:nvPr>
        </p:nvSpPr>
        <p:spPr>
          <a:xfrm>
            <a:off x="543014" y="1360488"/>
            <a:ext cx="6467475" cy="2387600"/>
          </a:xfrm>
        </p:spPr>
        <p:txBody>
          <a:bodyPr>
            <a:noAutofit/>
          </a:bodyPr>
          <a:lstStyle/>
          <a:p>
            <a:r>
              <a:rPr lang="en-US" sz="4000" b="1" dirty="0">
                <a:solidFill>
                  <a:prstClr val="black"/>
                </a:solidFill>
                <a:latin typeface="Arial" charset="0"/>
                <a:cs typeface="Arial" charset="0"/>
              </a:rPr>
              <a:t>Amendment to the Ordinance Regulating the Siting of Wind Energy Conversion Systems</a:t>
            </a:r>
          </a:p>
        </p:txBody>
      </p:sp>
      <p:sp>
        <p:nvSpPr>
          <p:cNvPr id="6" name="Subtitle 5">
            <a:extLst>
              <a:ext uri="{FF2B5EF4-FFF2-40B4-BE49-F238E27FC236}">
                <a16:creationId xmlns:a16="http://schemas.microsoft.com/office/drawing/2014/main" id="{948B7811-6AD9-4EA9-9335-021DEE9B9841}"/>
              </a:ext>
            </a:extLst>
          </p:cNvPr>
          <p:cNvSpPr>
            <a:spLocks noGrp="1"/>
          </p:cNvSpPr>
          <p:nvPr>
            <p:ph type="subTitle" idx="1"/>
          </p:nvPr>
        </p:nvSpPr>
        <p:spPr>
          <a:xfrm>
            <a:off x="1385977" y="3841750"/>
            <a:ext cx="4781550" cy="1655762"/>
          </a:xfrm>
        </p:spPr>
        <p:txBody>
          <a:bodyPr>
            <a:normAutofit lnSpcReduction="10000"/>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Christian County, IL</a:t>
            </a:r>
          </a:p>
          <a:p>
            <a:r>
              <a:rPr lang="en-US" dirty="0">
                <a:latin typeface="Arial" panose="020B0604020202020204" pitchFamily="34" charset="0"/>
                <a:cs typeface="Arial" panose="020B0604020202020204" pitchFamily="34" charset="0"/>
              </a:rPr>
              <a:t>Zoning Board of Appeals</a:t>
            </a:r>
          </a:p>
          <a:p>
            <a:r>
              <a:rPr lang="en-US" dirty="0">
                <a:latin typeface="Arial" panose="020B0604020202020204" pitchFamily="34" charset="0"/>
                <a:cs typeface="Arial" panose="020B0604020202020204" pitchFamily="34" charset="0"/>
              </a:rPr>
              <a:t>June 23</a:t>
            </a:r>
            <a:r>
              <a:rPr lang="en-US" baseline="30000" dirty="0">
                <a:latin typeface="Arial" panose="020B0604020202020204" pitchFamily="34" charset="0"/>
                <a:cs typeface="Arial" panose="020B0604020202020204" pitchFamily="34" charset="0"/>
              </a:rPr>
              <a:t>rd</a:t>
            </a:r>
            <a:r>
              <a:rPr lang="en-US" dirty="0">
                <a:latin typeface="Arial" panose="020B0604020202020204" pitchFamily="34" charset="0"/>
                <a:cs typeface="Arial" panose="020B0604020202020204" pitchFamily="34" charset="0"/>
              </a:rPr>
              <a:t> 2020</a:t>
            </a:r>
          </a:p>
        </p:txBody>
      </p:sp>
      <p:pic>
        <p:nvPicPr>
          <p:cNvPr id="7" name="Picture 6" descr="A windmill on top of a grass covered field&#10;&#10;Description automatically generated">
            <a:extLst>
              <a:ext uri="{FF2B5EF4-FFF2-40B4-BE49-F238E27FC236}">
                <a16:creationId xmlns:a16="http://schemas.microsoft.com/office/drawing/2014/main" id="{68393FA3-9C92-4654-BC16-9E2F4E8EF98B}"/>
              </a:ext>
            </a:extLst>
          </p:cNvPr>
          <p:cNvPicPr>
            <a:picLocks noChangeAspect="1"/>
          </p:cNvPicPr>
          <p:nvPr/>
        </p:nvPicPr>
        <p:blipFill>
          <a:blip r:embed="rId3"/>
          <a:stretch>
            <a:fillRect/>
          </a:stretch>
        </p:blipFill>
        <p:spPr>
          <a:xfrm>
            <a:off x="7572554" y="293028"/>
            <a:ext cx="4181296" cy="6271943"/>
          </a:xfrm>
          <a:prstGeom prst="rect">
            <a:avLst/>
          </a:prstGeom>
        </p:spPr>
      </p:pic>
    </p:spTree>
    <p:extLst>
      <p:ext uri="{BB962C8B-B14F-4D97-AF65-F5344CB8AC3E}">
        <p14:creationId xmlns:p14="http://schemas.microsoft.com/office/powerpoint/2010/main" val="68239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3B75D8-51C0-4438-912F-89B8E88E4D65}"/>
              </a:ext>
            </a:extLst>
          </p:cNvPr>
          <p:cNvSpPr>
            <a:spLocks noGrp="1"/>
          </p:cNvSpPr>
          <p:nvPr>
            <p:ph idx="1"/>
          </p:nvPr>
        </p:nvSpPr>
        <p:spPr>
          <a:xfrm>
            <a:off x="0" y="1806575"/>
            <a:ext cx="7972425" cy="4351338"/>
          </a:xfrm>
        </p:spPr>
        <p:txBody>
          <a:bodyPr/>
          <a:lstStyle/>
          <a:p>
            <a:pPr marL="914400" lvl="2" indent="0">
              <a:lnSpc>
                <a:spcPct val="200000"/>
              </a:lnSpc>
              <a:buNone/>
            </a:pPr>
            <a:r>
              <a:rPr lang="en-US" dirty="0">
                <a:latin typeface="Arial" panose="020B0604020202020204" pitchFamily="34" charset="0"/>
                <a:cs typeface="Arial" panose="020B0604020202020204" pitchFamily="34" charset="0"/>
              </a:rPr>
              <a:t>City of Roses Wind Energy LLC</a:t>
            </a:r>
          </a:p>
          <a:p>
            <a:pPr marL="914400" lvl="2" indent="0">
              <a:lnSpc>
                <a:spcPct val="200000"/>
              </a:lnSpc>
              <a:buNone/>
            </a:pPr>
            <a:r>
              <a:rPr lang="en-US" dirty="0">
                <a:latin typeface="Arial" panose="020B0604020202020204" pitchFamily="34" charset="0"/>
                <a:cs typeface="Arial" panose="020B0604020202020204" pitchFamily="34" charset="0"/>
              </a:rPr>
              <a:t>235 MW Project </a:t>
            </a:r>
          </a:p>
          <a:p>
            <a:pPr marL="914400" lvl="2" indent="0">
              <a:lnSpc>
                <a:spcPct val="200000"/>
              </a:lnSpc>
              <a:buNone/>
            </a:pPr>
            <a:r>
              <a:rPr lang="en-US" dirty="0">
                <a:latin typeface="Arial" panose="020B0604020202020204" pitchFamily="34" charset="0"/>
                <a:cs typeface="Arial" panose="020B0604020202020204" pitchFamily="34" charset="0"/>
              </a:rPr>
              <a:t>Located in southeast Christian County </a:t>
            </a:r>
          </a:p>
          <a:p>
            <a:pPr marL="914400" lvl="2" indent="0">
              <a:lnSpc>
                <a:spcPct val="200000"/>
              </a:lnSpc>
              <a:buNone/>
            </a:pPr>
            <a:r>
              <a:rPr lang="en-US" dirty="0">
                <a:latin typeface="Arial" panose="020B0604020202020204" pitchFamily="34" charset="0"/>
                <a:cs typeface="Arial" panose="020B0604020202020204" pitchFamily="34" charset="0"/>
              </a:rPr>
              <a:t>$300M estimated cost</a:t>
            </a:r>
          </a:p>
          <a:p>
            <a:pPr marL="914400" lvl="2" indent="0">
              <a:lnSpc>
                <a:spcPct val="200000"/>
              </a:lnSpc>
              <a:buNone/>
            </a:pPr>
            <a:r>
              <a:rPr lang="en-US" dirty="0">
                <a:latin typeface="Arial" panose="020B0604020202020204" pitchFamily="34" charset="0"/>
                <a:cs typeface="Arial" panose="020B0604020202020204" pitchFamily="34" charset="0"/>
              </a:rPr>
              <a:t>$50M estimated taxes paid over project life</a:t>
            </a:r>
          </a:p>
          <a:p>
            <a:endParaRPr lang="en-US" dirty="0"/>
          </a:p>
        </p:txBody>
      </p:sp>
      <p:pic>
        <p:nvPicPr>
          <p:cNvPr id="4" name="Picture 3" descr="A picture containing object&#10;&#10;Description automatically generated">
            <a:extLst>
              <a:ext uri="{FF2B5EF4-FFF2-40B4-BE49-F238E27FC236}">
                <a16:creationId xmlns:a16="http://schemas.microsoft.com/office/drawing/2014/main" id="{FBBBE4BE-BDF5-444A-A478-63EDF45C2E19}"/>
              </a:ext>
            </a:extLst>
          </p:cNvPr>
          <p:cNvPicPr>
            <a:picLocks noChangeAspect="1"/>
          </p:cNvPicPr>
          <p:nvPr/>
        </p:nvPicPr>
        <p:blipFill>
          <a:blip r:embed="rId3"/>
          <a:stretch>
            <a:fillRect/>
          </a:stretch>
        </p:blipFill>
        <p:spPr>
          <a:xfrm>
            <a:off x="7677150" y="1895314"/>
            <a:ext cx="2852656" cy="3067372"/>
          </a:xfrm>
          <a:prstGeom prst="rect">
            <a:avLst/>
          </a:prstGeom>
          <a:ln w="9525">
            <a:noFill/>
          </a:ln>
        </p:spPr>
      </p:pic>
      <p:sp>
        <p:nvSpPr>
          <p:cNvPr id="7" name="TextBox 6">
            <a:extLst>
              <a:ext uri="{FF2B5EF4-FFF2-40B4-BE49-F238E27FC236}">
                <a16:creationId xmlns:a16="http://schemas.microsoft.com/office/drawing/2014/main" id="{6C3C1980-5791-4772-985D-1DDF53D11ED1}"/>
              </a:ext>
            </a:extLst>
          </p:cNvPr>
          <p:cNvSpPr txBox="1"/>
          <p:nvPr/>
        </p:nvSpPr>
        <p:spPr>
          <a:xfrm>
            <a:off x="989784" y="662532"/>
            <a:ext cx="7225864" cy="525657"/>
          </a:xfrm>
          <a:prstGeom prst="rect">
            <a:avLst/>
          </a:prstGeom>
          <a:noFill/>
        </p:spPr>
        <p:txBody>
          <a:bodyPr wrap="square" rtlCol="0">
            <a:spAutoFit/>
          </a:bodyPr>
          <a:lstStyle/>
          <a:p>
            <a:pPr marL="0" marR="0" lvl="0" indent="0" algn="l" defTabSz="914400" rtl="0" eaLnBrk="1" fontAlgn="auto" latinLnBrk="0" hangingPunct="1">
              <a:lnSpc>
                <a:spcPct val="88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charset="0"/>
                <a:ea typeface="Arial" charset="0"/>
                <a:cs typeface="Arial" charset="0"/>
              </a:rPr>
              <a:t>Applicants</a:t>
            </a:r>
            <a:endParaRPr kumimoji="0" lang="en-US" sz="32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8" name="Rectangle 7">
            <a:extLst>
              <a:ext uri="{FF2B5EF4-FFF2-40B4-BE49-F238E27FC236}">
                <a16:creationId xmlns:a16="http://schemas.microsoft.com/office/drawing/2014/main" id="{44F3A96C-4B6C-44DF-B627-A698E49895FB}"/>
              </a:ext>
            </a:extLst>
          </p:cNvPr>
          <p:cNvSpPr/>
          <p:nvPr/>
        </p:nvSpPr>
        <p:spPr>
          <a:xfrm>
            <a:off x="989784" y="1309783"/>
            <a:ext cx="2184400" cy="846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B61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78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3B75D8-51C0-4438-912F-89B8E88E4D65}"/>
              </a:ext>
            </a:extLst>
          </p:cNvPr>
          <p:cNvSpPr>
            <a:spLocks noGrp="1"/>
          </p:cNvSpPr>
          <p:nvPr>
            <p:ph idx="1"/>
          </p:nvPr>
        </p:nvSpPr>
        <p:spPr>
          <a:xfrm>
            <a:off x="0" y="1806575"/>
            <a:ext cx="8764859" cy="4351338"/>
          </a:xfrm>
        </p:spPr>
        <p:txBody>
          <a:bodyPr/>
          <a:lstStyle/>
          <a:p>
            <a:pPr marL="914400" lvl="2" indent="0">
              <a:lnSpc>
                <a:spcPct val="200000"/>
              </a:lnSpc>
              <a:buNone/>
            </a:pPr>
            <a:r>
              <a:rPr lang="en-US" dirty="0">
                <a:latin typeface="Arial" panose="020B0604020202020204" pitchFamily="34" charset="0"/>
                <a:cs typeface="Arial" panose="020B0604020202020204" pitchFamily="34" charset="0"/>
              </a:rPr>
              <a:t>Rolling Farms Wind Project LLC</a:t>
            </a:r>
          </a:p>
        </p:txBody>
      </p:sp>
      <p:sp>
        <p:nvSpPr>
          <p:cNvPr id="7" name="TextBox 6">
            <a:extLst>
              <a:ext uri="{FF2B5EF4-FFF2-40B4-BE49-F238E27FC236}">
                <a16:creationId xmlns:a16="http://schemas.microsoft.com/office/drawing/2014/main" id="{6C3C1980-5791-4772-985D-1DDF53D11ED1}"/>
              </a:ext>
            </a:extLst>
          </p:cNvPr>
          <p:cNvSpPr txBox="1"/>
          <p:nvPr/>
        </p:nvSpPr>
        <p:spPr>
          <a:xfrm>
            <a:off x="989784" y="629078"/>
            <a:ext cx="7225864" cy="525657"/>
          </a:xfrm>
          <a:prstGeom prst="rect">
            <a:avLst/>
          </a:prstGeom>
          <a:noFill/>
        </p:spPr>
        <p:txBody>
          <a:bodyPr wrap="square" rtlCol="0">
            <a:spAutoFit/>
          </a:bodyPr>
          <a:lstStyle/>
          <a:p>
            <a:pPr marL="0" marR="0" lvl="0" indent="0" algn="l" defTabSz="914400" rtl="0" eaLnBrk="1" fontAlgn="auto" latinLnBrk="0" hangingPunct="1">
              <a:lnSpc>
                <a:spcPct val="88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charset="0"/>
                <a:ea typeface="Arial" charset="0"/>
                <a:cs typeface="Arial" charset="0"/>
              </a:rPr>
              <a:t>Applicants</a:t>
            </a:r>
            <a:endParaRPr kumimoji="0" lang="en-US" sz="32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8" name="Rectangle 7">
            <a:extLst>
              <a:ext uri="{FF2B5EF4-FFF2-40B4-BE49-F238E27FC236}">
                <a16:creationId xmlns:a16="http://schemas.microsoft.com/office/drawing/2014/main" id="{44F3A96C-4B6C-44DF-B627-A698E49895FB}"/>
              </a:ext>
            </a:extLst>
          </p:cNvPr>
          <p:cNvSpPr/>
          <p:nvPr/>
        </p:nvSpPr>
        <p:spPr>
          <a:xfrm>
            <a:off x="989784" y="1309783"/>
            <a:ext cx="2184400" cy="846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B614"/>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0029774-268C-430D-8BBA-A14D29EE2E13}"/>
              </a:ext>
            </a:extLst>
          </p:cNvPr>
          <p:cNvSpPr/>
          <p:nvPr/>
        </p:nvSpPr>
        <p:spPr>
          <a:xfrm>
            <a:off x="0" y="2579908"/>
            <a:ext cx="6096000" cy="2459071"/>
          </a:xfrm>
          <a:prstGeom prst="rect">
            <a:avLst/>
          </a:prstGeom>
        </p:spPr>
        <p:txBody>
          <a:bodyPr>
            <a:spAutoFit/>
          </a:bodyPr>
          <a:lstStyle/>
          <a:p>
            <a:pPr lvl="2">
              <a:lnSpc>
                <a:spcPct val="200000"/>
              </a:lnSpc>
            </a:pPr>
            <a:r>
              <a:rPr lang="en-US" sz="2000" dirty="0">
                <a:latin typeface="Arial" panose="020B0604020202020204" pitchFamily="34" charset="0"/>
                <a:cs typeface="Arial" panose="020B0604020202020204" pitchFamily="34" charset="0"/>
              </a:rPr>
              <a:t>200 MW Project </a:t>
            </a:r>
          </a:p>
          <a:p>
            <a:pPr lvl="2">
              <a:lnSpc>
                <a:spcPct val="200000"/>
              </a:lnSpc>
            </a:pPr>
            <a:r>
              <a:rPr lang="en-US" sz="2000" dirty="0">
                <a:latin typeface="Arial" panose="020B0604020202020204" pitchFamily="34" charset="0"/>
                <a:cs typeface="Arial" panose="020B0604020202020204" pitchFamily="34" charset="0"/>
              </a:rPr>
              <a:t>Located in southeast Christian County </a:t>
            </a:r>
          </a:p>
          <a:p>
            <a:pPr lvl="2">
              <a:lnSpc>
                <a:spcPct val="200000"/>
              </a:lnSpc>
            </a:pPr>
            <a:r>
              <a:rPr lang="en-US" sz="2000" dirty="0">
                <a:latin typeface="Arial" panose="020B0604020202020204" pitchFamily="34" charset="0"/>
                <a:cs typeface="Arial" panose="020B0604020202020204" pitchFamily="34" charset="0"/>
              </a:rPr>
              <a:t>$250M estimated cost</a:t>
            </a:r>
          </a:p>
          <a:p>
            <a:pPr lvl="2">
              <a:lnSpc>
                <a:spcPct val="200000"/>
              </a:lnSpc>
            </a:pPr>
            <a:r>
              <a:rPr lang="en-US" sz="2000" dirty="0">
                <a:latin typeface="Arial" panose="020B0604020202020204" pitchFamily="34" charset="0"/>
                <a:cs typeface="Arial" panose="020B0604020202020204" pitchFamily="34" charset="0"/>
              </a:rPr>
              <a:t>$45M estimated taxes paid over project life</a:t>
            </a:r>
          </a:p>
        </p:txBody>
      </p:sp>
      <p:pic>
        <p:nvPicPr>
          <p:cNvPr id="1026" name="Picture 1" descr="image001">
            <a:extLst>
              <a:ext uri="{FF2B5EF4-FFF2-40B4-BE49-F238E27FC236}">
                <a16:creationId xmlns:a16="http://schemas.microsoft.com/office/drawing/2014/main" id="{C7DF3AF0-05A3-4163-8010-DA1DB5276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1664" y="2965081"/>
            <a:ext cx="4267275" cy="145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744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3B75D8-51C0-4438-912F-89B8E88E4D65}"/>
              </a:ext>
            </a:extLst>
          </p:cNvPr>
          <p:cNvSpPr>
            <a:spLocks noGrp="1"/>
          </p:cNvSpPr>
          <p:nvPr>
            <p:ph idx="1"/>
          </p:nvPr>
        </p:nvSpPr>
        <p:spPr>
          <a:xfrm>
            <a:off x="0" y="1695450"/>
            <a:ext cx="11849100" cy="5162549"/>
          </a:xfrm>
        </p:spPr>
        <p:txBody>
          <a:bodyPr>
            <a:normAutofit fontScale="70000" lnSpcReduction="20000"/>
          </a:bodyPr>
          <a:lstStyle/>
          <a:p>
            <a:pPr marL="914400" lvl="2" indent="0">
              <a:lnSpc>
                <a:spcPct val="120000"/>
              </a:lnSpc>
              <a:spcBef>
                <a:spcPts val="600"/>
              </a:spcBef>
              <a:buNone/>
            </a:pPr>
            <a:r>
              <a:rPr lang="en-US" sz="2400" dirty="0">
                <a:latin typeface="Arial" panose="020B0604020202020204" pitchFamily="34" charset="0"/>
                <a:cs typeface="Arial" panose="020B0604020202020204" pitchFamily="34" charset="0"/>
              </a:rPr>
              <a:t>Section V: </a:t>
            </a:r>
          </a:p>
          <a:p>
            <a:pPr marL="914400" lvl="2" indent="0">
              <a:lnSpc>
                <a:spcPct val="120000"/>
              </a:lnSpc>
              <a:spcBef>
                <a:spcPts val="600"/>
              </a:spcBef>
              <a:buNone/>
            </a:pPr>
            <a:r>
              <a:rPr lang="en-US" sz="2400" dirty="0">
                <a:latin typeface="Arial" panose="020B0604020202020204" pitchFamily="34" charset="0"/>
                <a:cs typeface="Arial" panose="020B0604020202020204" pitchFamily="34" charset="0"/>
              </a:rPr>
              <a:t>- Require WECS Project applicants to enter into the AIMA with Illinois Department of Agriculture</a:t>
            </a:r>
          </a:p>
          <a:p>
            <a:pPr marL="914400" lvl="2" indent="0">
              <a:lnSpc>
                <a:spcPct val="120000"/>
              </a:lnSpc>
              <a:spcBef>
                <a:spcPts val="600"/>
              </a:spcBef>
              <a:buNone/>
            </a:pPr>
            <a:endParaRPr lang="en-US" sz="2400" dirty="0">
              <a:latin typeface="Arial" panose="020B0604020202020204" pitchFamily="34" charset="0"/>
              <a:cs typeface="Arial" panose="020B0604020202020204" pitchFamily="34" charset="0"/>
            </a:endParaRPr>
          </a:p>
          <a:p>
            <a:pPr marL="914400" lvl="2" indent="0">
              <a:lnSpc>
                <a:spcPct val="120000"/>
              </a:lnSpc>
              <a:spcBef>
                <a:spcPts val="600"/>
              </a:spcBef>
              <a:buNone/>
            </a:pPr>
            <a:r>
              <a:rPr lang="en-US" sz="2400" dirty="0">
                <a:latin typeface="Arial" panose="020B0604020202020204" pitchFamily="34" charset="0"/>
                <a:cs typeface="Arial" panose="020B0604020202020204" pitchFamily="34" charset="0"/>
              </a:rPr>
              <a:t>Section VI: </a:t>
            </a:r>
          </a:p>
          <a:p>
            <a:pPr marL="914400" lvl="2" indent="0">
              <a:lnSpc>
                <a:spcPct val="120000"/>
              </a:lnSpc>
              <a:spcBef>
                <a:spcPts val="600"/>
              </a:spcBef>
              <a:buNone/>
            </a:pPr>
            <a:r>
              <a:rPr lang="en-US" sz="2400" dirty="0">
                <a:latin typeface="Arial" panose="020B0604020202020204" pitchFamily="34" charset="0"/>
                <a:cs typeface="Arial" panose="020B0604020202020204" pitchFamily="34" charset="0"/>
              </a:rPr>
              <a:t>- Require that final turbine locations comply with applicable FAA regulations</a:t>
            </a:r>
          </a:p>
          <a:p>
            <a:pPr marL="914400" lvl="2" indent="0">
              <a:lnSpc>
                <a:spcPct val="120000"/>
              </a:lnSpc>
              <a:spcBef>
                <a:spcPts val="600"/>
              </a:spcBef>
              <a:buNone/>
            </a:pPr>
            <a:r>
              <a:rPr lang="en-US" sz="2400" dirty="0">
                <a:latin typeface="Arial" panose="020B0604020202020204" pitchFamily="34" charset="0"/>
                <a:cs typeface="Arial" panose="020B0604020202020204" pitchFamily="34" charset="0"/>
              </a:rPr>
              <a:t>- Increase the Primary Structure setback from 1,000 feet to 1,500 feet</a:t>
            </a:r>
          </a:p>
          <a:p>
            <a:pPr marL="914400" lvl="2" indent="0">
              <a:lnSpc>
                <a:spcPct val="120000"/>
              </a:lnSpc>
              <a:spcBef>
                <a:spcPts val="600"/>
              </a:spcBef>
              <a:buNone/>
            </a:pPr>
            <a:r>
              <a:rPr lang="en-US" sz="2400" dirty="0">
                <a:latin typeface="Arial" panose="020B0604020202020204" pitchFamily="34" charset="0"/>
                <a:cs typeface="Arial" panose="020B0604020202020204" pitchFamily="34" charset="0"/>
              </a:rPr>
              <a:t>- Increase maximum turbine height from 450 feet to 660 feet, which will allow wind energy projects to utilize modern turbines with increased nameplate capacity and decrease the number of turbines required for a project</a:t>
            </a:r>
          </a:p>
          <a:p>
            <a:pPr marL="914400" lvl="2" indent="0">
              <a:lnSpc>
                <a:spcPct val="120000"/>
              </a:lnSpc>
              <a:spcBef>
                <a:spcPts val="600"/>
              </a:spcBef>
              <a:buNone/>
            </a:pPr>
            <a:r>
              <a:rPr lang="en-US" sz="2400" dirty="0">
                <a:latin typeface="Arial" panose="020B0604020202020204" pitchFamily="34" charset="0"/>
                <a:cs typeface="Arial" panose="020B0604020202020204" pitchFamily="34" charset="0"/>
              </a:rPr>
              <a:t>- Limit wind energy projects to 30 hours of annual shadow flicker in non-participating Primary Structures</a:t>
            </a:r>
          </a:p>
          <a:p>
            <a:pPr marL="914400" lvl="2" indent="0">
              <a:lnSpc>
                <a:spcPct val="120000"/>
              </a:lnSpc>
              <a:spcBef>
                <a:spcPts val="600"/>
              </a:spcBef>
              <a:buNone/>
            </a:pPr>
            <a:endParaRPr lang="en-US" sz="2400" dirty="0">
              <a:latin typeface="Arial" panose="020B0604020202020204" pitchFamily="34" charset="0"/>
              <a:cs typeface="Arial" panose="020B0604020202020204" pitchFamily="34" charset="0"/>
            </a:endParaRPr>
          </a:p>
          <a:p>
            <a:pPr marL="914400" lvl="2" indent="0">
              <a:lnSpc>
                <a:spcPct val="120000"/>
              </a:lnSpc>
              <a:spcBef>
                <a:spcPts val="600"/>
              </a:spcBef>
              <a:buNone/>
            </a:pPr>
            <a:r>
              <a:rPr lang="en-US" sz="2400" dirty="0">
                <a:latin typeface="Arial" panose="020B0604020202020204" pitchFamily="34" charset="0"/>
                <a:cs typeface="Arial" panose="020B0604020202020204" pitchFamily="34" charset="0"/>
              </a:rPr>
              <a:t>Section XII: </a:t>
            </a:r>
          </a:p>
          <a:p>
            <a:pPr marL="914400" lvl="2" indent="0">
              <a:lnSpc>
                <a:spcPct val="120000"/>
              </a:lnSpc>
              <a:spcBef>
                <a:spcPts val="600"/>
              </a:spcBef>
              <a:buNone/>
            </a:pPr>
            <a:r>
              <a:rPr lang="en-US" sz="2400" dirty="0">
                <a:latin typeface="Arial" panose="020B0604020202020204" pitchFamily="34" charset="0"/>
                <a:cs typeface="Arial" panose="020B0604020202020204" pitchFamily="34" charset="0"/>
              </a:rPr>
              <a:t>- Clarify requirements for calculating the amount of financial security for decommissioning and to require that the amount of decommissioning security be posted in accordance with the AIMA and updated every five years</a:t>
            </a:r>
          </a:p>
        </p:txBody>
      </p:sp>
      <p:sp>
        <p:nvSpPr>
          <p:cNvPr id="7" name="TextBox 6">
            <a:extLst>
              <a:ext uri="{FF2B5EF4-FFF2-40B4-BE49-F238E27FC236}">
                <a16:creationId xmlns:a16="http://schemas.microsoft.com/office/drawing/2014/main" id="{6C3C1980-5791-4772-985D-1DDF53D11ED1}"/>
              </a:ext>
            </a:extLst>
          </p:cNvPr>
          <p:cNvSpPr txBox="1"/>
          <p:nvPr/>
        </p:nvSpPr>
        <p:spPr>
          <a:xfrm>
            <a:off x="989784" y="662532"/>
            <a:ext cx="7225864" cy="525657"/>
          </a:xfrm>
          <a:prstGeom prst="rect">
            <a:avLst/>
          </a:prstGeom>
          <a:noFill/>
        </p:spPr>
        <p:txBody>
          <a:bodyPr wrap="square" rtlCol="0">
            <a:spAutoFit/>
          </a:bodyPr>
          <a:lstStyle/>
          <a:p>
            <a:pPr marL="0" marR="0" lvl="0" indent="0" algn="l" defTabSz="914400" rtl="0" eaLnBrk="1" fontAlgn="auto" latinLnBrk="0" hangingPunct="1">
              <a:lnSpc>
                <a:spcPct val="88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charset="0"/>
                <a:ea typeface="Arial" charset="0"/>
                <a:cs typeface="Arial" charset="0"/>
              </a:rPr>
              <a:t>Summary of Text Amendments</a:t>
            </a:r>
            <a:endParaRPr kumimoji="0" lang="en-US" sz="32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8" name="Rectangle 7">
            <a:extLst>
              <a:ext uri="{FF2B5EF4-FFF2-40B4-BE49-F238E27FC236}">
                <a16:creationId xmlns:a16="http://schemas.microsoft.com/office/drawing/2014/main" id="{44F3A96C-4B6C-44DF-B627-A698E49895FB}"/>
              </a:ext>
            </a:extLst>
          </p:cNvPr>
          <p:cNvSpPr/>
          <p:nvPr/>
        </p:nvSpPr>
        <p:spPr>
          <a:xfrm>
            <a:off x="989784" y="1309783"/>
            <a:ext cx="2184400" cy="846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B61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945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3B75D8-51C0-4438-912F-89B8E88E4D65}"/>
              </a:ext>
            </a:extLst>
          </p:cNvPr>
          <p:cNvSpPr>
            <a:spLocks noGrp="1"/>
          </p:cNvSpPr>
          <p:nvPr>
            <p:ph idx="1"/>
          </p:nvPr>
        </p:nvSpPr>
        <p:spPr>
          <a:xfrm>
            <a:off x="52389" y="1666875"/>
            <a:ext cx="7019926" cy="4600575"/>
          </a:xfrm>
        </p:spPr>
        <p:txBody>
          <a:bodyPr>
            <a:normAutofit/>
          </a:bodyPr>
          <a:lstStyle/>
          <a:p>
            <a:pPr marL="914400" lvl="2" indent="0">
              <a:lnSpc>
                <a:spcPct val="100000"/>
              </a:lnSpc>
              <a:spcBef>
                <a:spcPts val="600"/>
              </a:spcBef>
              <a:buNone/>
            </a:pPr>
            <a:r>
              <a:rPr lang="en-US" dirty="0">
                <a:latin typeface="Arial" panose="020B0604020202020204" pitchFamily="34" charset="0"/>
                <a:cs typeface="Arial" panose="020B0604020202020204" pitchFamily="34" charset="0"/>
              </a:rPr>
              <a:t>Turbines are getting taller and more efficient as technology evolves </a:t>
            </a:r>
          </a:p>
          <a:p>
            <a:pPr marL="914400" lvl="2" indent="0">
              <a:lnSpc>
                <a:spcPct val="100000"/>
              </a:lnSpc>
              <a:spcBef>
                <a:spcPts val="600"/>
              </a:spcBef>
              <a:buNone/>
            </a:pPr>
            <a:endParaRPr lang="en-US" dirty="0">
              <a:latin typeface="Arial" panose="020B0604020202020204" pitchFamily="34" charset="0"/>
              <a:cs typeface="Arial" panose="020B0604020202020204" pitchFamily="34" charset="0"/>
            </a:endParaRPr>
          </a:p>
          <a:p>
            <a:pPr marL="914400" lvl="2" indent="0">
              <a:lnSpc>
                <a:spcPct val="100000"/>
              </a:lnSpc>
              <a:spcBef>
                <a:spcPts val="600"/>
              </a:spcBef>
              <a:buNone/>
            </a:pPr>
            <a:r>
              <a:rPr lang="en-US" dirty="0">
                <a:latin typeface="Arial" panose="020B0604020202020204" pitchFamily="34" charset="0"/>
                <a:cs typeface="Arial" panose="020B0604020202020204" pitchFamily="34" charset="0"/>
              </a:rPr>
              <a:t>Benefits of increased turbine height: </a:t>
            </a:r>
          </a:p>
          <a:p>
            <a:pPr lvl="2">
              <a:lnSpc>
                <a:spcPct val="100000"/>
              </a:lnSpc>
              <a:spcBef>
                <a:spcPts val="600"/>
              </a:spcBef>
              <a:buFontTx/>
              <a:buChar char="-"/>
            </a:pPr>
            <a:r>
              <a:rPr lang="en-US" dirty="0">
                <a:latin typeface="Arial" panose="020B0604020202020204" pitchFamily="34" charset="0"/>
                <a:cs typeface="Arial" panose="020B0604020202020204" pitchFamily="34" charset="0"/>
              </a:rPr>
              <a:t>Larger nameplate capacity – more MW per turbine</a:t>
            </a:r>
          </a:p>
          <a:p>
            <a:pPr lvl="2">
              <a:lnSpc>
                <a:spcPct val="100000"/>
              </a:lnSpc>
              <a:spcBef>
                <a:spcPts val="600"/>
              </a:spcBef>
              <a:buFontTx/>
              <a:buChar char="-"/>
            </a:pPr>
            <a:r>
              <a:rPr lang="en-US" dirty="0">
                <a:latin typeface="Arial" panose="020B0604020202020204" pitchFamily="34" charset="0"/>
                <a:cs typeface="Arial" panose="020B0604020202020204" pitchFamily="34" charset="0"/>
              </a:rPr>
              <a:t>Less turbines installed </a:t>
            </a:r>
          </a:p>
          <a:p>
            <a:pPr lvl="2">
              <a:lnSpc>
                <a:spcPct val="100000"/>
              </a:lnSpc>
              <a:spcBef>
                <a:spcPts val="600"/>
              </a:spcBef>
              <a:buFontTx/>
              <a:buChar char="-"/>
            </a:pPr>
            <a:r>
              <a:rPr lang="en-US" dirty="0">
                <a:latin typeface="Arial" panose="020B0604020202020204" pitchFamily="34" charset="0"/>
                <a:cs typeface="Arial" panose="020B0604020202020204" pitchFamily="34" charset="0"/>
              </a:rPr>
              <a:t>State of the art design </a:t>
            </a:r>
          </a:p>
          <a:p>
            <a:pPr lvl="2">
              <a:lnSpc>
                <a:spcPct val="100000"/>
              </a:lnSpc>
              <a:spcBef>
                <a:spcPts val="600"/>
              </a:spcBef>
              <a:buFontTx/>
              <a:buChar char="-"/>
            </a:pPr>
            <a:r>
              <a:rPr lang="en-US" dirty="0">
                <a:latin typeface="Arial" panose="020B0604020202020204" pitchFamily="34" charset="0"/>
                <a:cs typeface="Arial" panose="020B0604020202020204" pitchFamily="34" charset="0"/>
              </a:rPr>
              <a:t>Same tax benefits</a:t>
            </a:r>
          </a:p>
          <a:p>
            <a:pPr marL="914400" lvl="2" indent="0">
              <a:lnSpc>
                <a:spcPct val="100000"/>
              </a:lnSpc>
              <a:spcBef>
                <a:spcPts val="600"/>
              </a:spcBef>
              <a:buNone/>
            </a:pPr>
            <a:endParaRPr lang="en-US" dirty="0">
              <a:latin typeface="Arial" panose="020B0604020202020204" pitchFamily="34" charset="0"/>
              <a:cs typeface="Arial" panose="020B0604020202020204" pitchFamily="34" charset="0"/>
            </a:endParaRPr>
          </a:p>
          <a:p>
            <a:pPr marL="914400" lvl="2" indent="0">
              <a:lnSpc>
                <a:spcPct val="120000"/>
              </a:lnSpc>
              <a:spcBef>
                <a:spcPts val="600"/>
              </a:spcBef>
              <a:buNone/>
            </a:pPr>
            <a:endParaRPr lang="en-US" sz="2400" dirty="0">
              <a:latin typeface="Arial" panose="020B0604020202020204" pitchFamily="34" charset="0"/>
              <a:cs typeface="Arial" panose="020B0604020202020204" pitchFamily="34" charset="0"/>
            </a:endParaRPr>
          </a:p>
          <a:p>
            <a:pPr marL="914400" lvl="2" indent="0">
              <a:lnSpc>
                <a:spcPct val="120000"/>
              </a:lnSpc>
              <a:spcBef>
                <a:spcPts val="600"/>
              </a:spcBef>
              <a:buNone/>
            </a:pPr>
            <a:endParaRPr lang="en-US" sz="2400" dirty="0">
              <a:latin typeface="Arial" panose="020B0604020202020204" pitchFamily="34" charset="0"/>
              <a:cs typeface="Arial" panose="020B0604020202020204" pitchFamily="34" charset="0"/>
            </a:endParaRPr>
          </a:p>
          <a:p>
            <a:pPr marL="914400" lvl="2" indent="0">
              <a:lnSpc>
                <a:spcPct val="120000"/>
              </a:lnSpc>
              <a:spcBef>
                <a:spcPts val="600"/>
              </a:spcBef>
              <a:buNone/>
            </a:pP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C3C1980-5791-4772-985D-1DDF53D11ED1}"/>
              </a:ext>
            </a:extLst>
          </p:cNvPr>
          <p:cNvSpPr txBox="1"/>
          <p:nvPr/>
        </p:nvSpPr>
        <p:spPr>
          <a:xfrm>
            <a:off x="989784" y="662532"/>
            <a:ext cx="7225864" cy="525657"/>
          </a:xfrm>
          <a:prstGeom prst="rect">
            <a:avLst/>
          </a:prstGeom>
          <a:noFill/>
        </p:spPr>
        <p:txBody>
          <a:bodyPr wrap="square" rtlCol="0">
            <a:spAutoFit/>
          </a:bodyPr>
          <a:lstStyle/>
          <a:p>
            <a:pPr marL="0" marR="0" lvl="0" indent="0" algn="l" defTabSz="914400" rtl="0" eaLnBrk="1" fontAlgn="auto" latinLnBrk="0" hangingPunct="1">
              <a:lnSpc>
                <a:spcPct val="88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charset="0"/>
                <a:ea typeface="Arial" charset="0"/>
                <a:cs typeface="Arial" charset="0"/>
              </a:rPr>
              <a:t>Turbine Height</a:t>
            </a:r>
            <a:endParaRPr kumimoji="0" lang="en-US" sz="32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8" name="Rectangle 7">
            <a:extLst>
              <a:ext uri="{FF2B5EF4-FFF2-40B4-BE49-F238E27FC236}">
                <a16:creationId xmlns:a16="http://schemas.microsoft.com/office/drawing/2014/main" id="{44F3A96C-4B6C-44DF-B627-A698E49895FB}"/>
              </a:ext>
            </a:extLst>
          </p:cNvPr>
          <p:cNvSpPr/>
          <p:nvPr/>
        </p:nvSpPr>
        <p:spPr>
          <a:xfrm>
            <a:off x="989784" y="1309783"/>
            <a:ext cx="2184400" cy="846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B614"/>
              </a:solidFill>
              <a:effectLst/>
              <a:uLnTx/>
              <a:uFillTx/>
              <a:latin typeface="Calibri" panose="020F0502020204030204"/>
              <a:ea typeface="+mn-ea"/>
              <a:cs typeface="+mn-cs"/>
            </a:endParaRPr>
          </a:p>
        </p:txBody>
      </p:sp>
      <p:pic>
        <p:nvPicPr>
          <p:cNvPr id="9" name="Picture Placeholder 10">
            <a:extLst>
              <a:ext uri="{FF2B5EF4-FFF2-40B4-BE49-F238E27FC236}">
                <a16:creationId xmlns:a16="http://schemas.microsoft.com/office/drawing/2014/main" id="{1E1E026C-D423-4178-BFF6-35EB79BF133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296681" y="1352116"/>
            <a:ext cx="4400018" cy="4500018"/>
          </a:xfrm>
          <a:prstGeom prst="rect">
            <a:avLst/>
          </a:prstGeom>
        </p:spPr>
      </p:pic>
    </p:spTree>
    <p:extLst>
      <p:ext uri="{BB962C8B-B14F-4D97-AF65-F5344CB8AC3E}">
        <p14:creationId xmlns:p14="http://schemas.microsoft.com/office/powerpoint/2010/main" val="399387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3B75D8-51C0-4438-912F-89B8E88E4D65}"/>
              </a:ext>
            </a:extLst>
          </p:cNvPr>
          <p:cNvSpPr>
            <a:spLocks noGrp="1"/>
          </p:cNvSpPr>
          <p:nvPr>
            <p:ph idx="1"/>
          </p:nvPr>
        </p:nvSpPr>
        <p:spPr>
          <a:xfrm>
            <a:off x="3345634" y="1724831"/>
            <a:ext cx="8674915" cy="4714875"/>
          </a:xfrm>
        </p:spPr>
        <p:txBody>
          <a:bodyPr>
            <a:normAutofit/>
          </a:bodyPr>
          <a:lstStyle/>
          <a:p>
            <a:pPr marL="914400" lvl="2" indent="0">
              <a:lnSpc>
                <a:spcPct val="100000"/>
              </a:lnSpc>
              <a:spcBef>
                <a:spcPts val="600"/>
              </a:spcBef>
              <a:buNone/>
            </a:pPr>
            <a:r>
              <a:rPr lang="en-US" sz="2400" dirty="0">
                <a:latin typeface="Arial" panose="020B0604020202020204" pitchFamily="34" charset="0"/>
                <a:cs typeface="Arial" panose="020B0604020202020204" pitchFamily="34" charset="0"/>
              </a:rPr>
              <a:t>Current setback from residences is 1,000ft </a:t>
            </a:r>
          </a:p>
          <a:p>
            <a:pPr marL="914400" lvl="2" indent="0">
              <a:lnSpc>
                <a:spcPct val="100000"/>
              </a:lnSpc>
              <a:spcBef>
                <a:spcPts val="600"/>
              </a:spcBef>
              <a:buNone/>
            </a:pPr>
            <a:endParaRPr lang="en-US" sz="2400" dirty="0">
              <a:latin typeface="Arial" panose="020B0604020202020204" pitchFamily="34" charset="0"/>
              <a:cs typeface="Arial" panose="020B0604020202020204" pitchFamily="34" charset="0"/>
            </a:endParaRPr>
          </a:p>
          <a:p>
            <a:pPr marL="914400" lvl="2" indent="0">
              <a:lnSpc>
                <a:spcPct val="100000"/>
              </a:lnSpc>
              <a:spcBef>
                <a:spcPts val="600"/>
              </a:spcBef>
              <a:buNone/>
            </a:pPr>
            <a:r>
              <a:rPr lang="en-US" sz="2400" dirty="0">
                <a:latin typeface="Arial" panose="020B0604020202020204" pitchFamily="34" charset="0"/>
                <a:cs typeface="Arial" panose="020B0604020202020204" pitchFamily="34" charset="0"/>
              </a:rPr>
              <a:t>Proposing a setback of 1,500ft from residences </a:t>
            </a:r>
          </a:p>
          <a:p>
            <a:pPr marL="914400" lvl="2" indent="0">
              <a:lnSpc>
                <a:spcPct val="100000"/>
              </a:lnSpc>
              <a:spcBef>
                <a:spcPts val="600"/>
              </a:spcBef>
              <a:buNone/>
            </a:pPr>
            <a:endParaRPr lang="en-US" sz="2400" dirty="0">
              <a:latin typeface="Arial" panose="020B0604020202020204" pitchFamily="34" charset="0"/>
              <a:cs typeface="Arial" panose="020B0604020202020204" pitchFamily="34" charset="0"/>
            </a:endParaRPr>
          </a:p>
          <a:p>
            <a:pPr marL="914400" lvl="2" indent="0">
              <a:lnSpc>
                <a:spcPct val="100000"/>
              </a:lnSpc>
              <a:spcBef>
                <a:spcPts val="600"/>
              </a:spcBef>
              <a:buNone/>
            </a:pPr>
            <a:r>
              <a:rPr lang="en-US" sz="2400" dirty="0">
                <a:latin typeface="Arial" panose="020B0604020202020204" pitchFamily="34" charset="0"/>
                <a:cs typeface="Arial" panose="020B0604020202020204" pitchFamily="34" charset="0"/>
              </a:rPr>
              <a:t>Exceeds setback requirement of several IL Counties with operating wind farms  </a:t>
            </a:r>
          </a:p>
          <a:p>
            <a:pPr marL="914400" lvl="2" indent="0">
              <a:lnSpc>
                <a:spcPct val="120000"/>
              </a:lnSpc>
              <a:spcBef>
                <a:spcPts val="600"/>
              </a:spcBef>
              <a:buNone/>
            </a:pP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C3C1980-5791-4772-985D-1DDF53D11ED1}"/>
              </a:ext>
            </a:extLst>
          </p:cNvPr>
          <p:cNvSpPr txBox="1"/>
          <p:nvPr/>
        </p:nvSpPr>
        <p:spPr>
          <a:xfrm>
            <a:off x="989784" y="662532"/>
            <a:ext cx="7225864" cy="525657"/>
          </a:xfrm>
          <a:prstGeom prst="rect">
            <a:avLst/>
          </a:prstGeom>
          <a:noFill/>
        </p:spPr>
        <p:txBody>
          <a:bodyPr wrap="square" rtlCol="0">
            <a:spAutoFit/>
          </a:bodyPr>
          <a:lstStyle/>
          <a:p>
            <a:pPr marL="0" marR="0" lvl="0" indent="0" algn="l" defTabSz="914400" rtl="0" eaLnBrk="1" fontAlgn="auto" latinLnBrk="0" hangingPunct="1">
              <a:lnSpc>
                <a:spcPct val="88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charset="0"/>
                <a:ea typeface="Arial" charset="0"/>
                <a:cs typeface="Arial" charset="0"/>
              </a:rPr>
              <a:t>Setbacks</a:t>
            </a:r>
            <a:endParaRPr kumimoji="0" lang="en-US" sz="32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8" name="Rectangle 7">
            <a:extLst>
              <a:ext uri="{FF2B5EF4-FFF2-40B4-BE49-F238E27FC236}">
                <a16:creationId xmlns:a16="http://schemas.microsoft.com/office/drawing/2014/main" id="{44F3A96C-4B6C-44DF-B627-A698E49895FB}"/>
              </a:ext>
            </a:extLst>
          </p:cNvPr>
          <p:cNvSpPr/>
          <p:nvPr/>
        </p:nvSpPr>
        <p:spPr>
          <a:xfrm>
            <a:off x="989784" y="1309783"/>
            <a:ext cx="2184400" cy="846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B614"/>
              </a:solidFill>
              <a:effectLst/>
              <a:uLnTx/>
              <a:uFillTx/>
              <a:latin typeface="Calibri" panose="020F0502020204030204"/>
              <a:ea typeface="+mn-ea"/>
              <a:cs typeface="+mn-cs"/>
            </a:endParaRPr>
          </a:p>
        </p:txBody>
      </p:sp>
      <p:pic>
        <p:nvPicPr>
          <p:cNvPr id="6" name="Picture 5" descr="A windmill on a cloudy day&#10;&#10;Description automatically generated">
            <a:extLst>
              <a:ext uri="{FF2B5EF4-FFF2-40B4-BE49-F238E27FC236}">
                <a16:creationId xmlns:a16="http://schemas.microsoft.com/office/drawing/2014/main" id="{A803C0D9-DA66-4EC0-904B-4DADC69CEF5D}"/>
              </a:ext>
            </a:extLst>
          </p:cNvPr>
          <p:cNvPicPr>
            <a:picLocks noChangeAspect="1"/>
          </p:cNvPicPr>
          <p:nvPr/>
        </p:nvPicPr>
        <p:blipFill>
          <a:blip r:embed="rId3"/>
          <a:stretch>
            <a:fillRect/>
          </a:stretch>
        </p:blipFill>
        <p:spPr>
          <a:xfrm>
            <a:off x="1056459" y="1724831"/>
            <a:ext cx="2686961" cy="4090743"/>
          </a:xfrm>
          <a:prstGeom prst="rect">
            <a:avLst/>
          </a:prstGeom>
        </p:spPr>
      </p:pic>
    </p:spTree>
    <p:extLst>
      <p:ext uri="{BB962C8B-B14F-4D97-AF65-F5344CB8AC3E}">
        <p14:creationId xmlns:p14="http://schemas.microsoft.com/office/powerpoint/2010/main" val="1966801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3B75D8-51C0-4438-912F-89B8E88E4D65}"/>
              </a:ext>
            </a:extLst>
          </p:cNvPr>
          <p:cNvSpPr>
            <a:spLocks noGrp="1"/>
          </p:cNvSpPr>
          <p:nvPr>
            <p:ph idx="1"/>
          </p:nvPr>
        </p:nvSpPr>
        <p:spPr>
          <a:xfrm>
            <a:off x="0" y="1714500"/>
            <a:ext cx="7369629" cy="5143499"/>
          </a:xfrm>
        </p:spPr>
        <p:txBody>
          <a:bodyPr>
            <a:normAutofit/>
          </a:bodyPr>
          <a:lstStyle/>
          <a:p>
            <a:pPr marL="914400" lvl="2" indent="0">
              <a:lnSpc>
                <a:spcPct val="100000"/>
              </a:lnSpc>
              <a:buNone/>
            </a:pPr>
            <a:r>
              <a:rPr lang="en-US" sz="2400" dirty="0">
                <a:latin typeface="Arial" panose="020B0604020202020204" pitchFamily="34" charset="0"/>
                <a:cs typeface="Arial" panose="020B0604020202020204" pitchFamily="34" charset="0"/>
              </a:rPr>
              <a:t>Ordinance does not currently impose a limit</a:t>
            </a:r>
          </a:p>
          <a:p>
            <a:pPr marL="914400" lvl="2" indent="0">
              <a:lnSpc>
                <a:spcPct val="100000"/>
              </a:lnSpc>
              <a:buNone/>
            </a:pPr>
            <a:endParaRPr lang="en-US" sz="2400" dirty="0">
              <a:latin typeface="Arial" panose="020B0604020202020204" pitchFamily="34" charset="0"/>
              <a:cs typeface="Arial" panose="020B0604020202020204" pitchFamily="34" charset="0"/>
            </a:endParaRPr>
          </a:p>
          <a:p>
            <a:pPr marL="914400" lvl="2" indent="0">
              <a:lnSpc>
                <a:spcPct val="100000"/>
              </a:lnSpc>
              <a:buNone/>
            </a:pPr>
            <a:r>
              <a:rPr lang="en-US" sz="2400" dirty="0">
                <a:latin typeface="Arial" panose="020B0604020202020204" pitchFamily="34" charset="0"/>
                <a:cs typeface="Arial" panose="020B0604020202020204" pitchFamily="34" charset="0"/>
              </a:rPr>
              <a:t>Proposing a limit of 30 hours </a:t>
            </a:r>
          </a:p>
          <a:p>
            <a:pPr marL="914400" lvl="2" indent="0">
              <a:lnSpc>
                <a:spcPct val="100000"/>
              </a:lnSpc>
              <a:buNone/>
            </a:pPr>
            <a:endParaRPr lang="en-US" sz="2400" dirty="0">
              <a:latin typeface="Arial" panose="020B0604020202020204" pitchFamily="34" charset="0"/>
              <a:cs typeface="Arial" panose="020B0604020202020204" pitchFamily="34" charset="0"/>
            </a:endParaRPr>
          </a:p>
          <a:p>
            <a:pPr marL="914400" lvl="2" indent="0">
              <a:lnSpc>
                <a:spcPct val="100000"/>
              </a:lnSpc>
              <a:buNone/>
            </a:pPr>
            <a:r>
              <a:rPr lang="en-US" sz="2400" dirty="0">
                <a:latin typeface="Arial" panose="020B0604020202020204" pitchFamily="34" charset="0"/>
                <a:cs typeface="Arial" panose="020B0604020202020204" pitchFamily="34" charset="0"/>
              </a:rPr>
              <a:t>This is a common limit for wind farms in the US</a:t>
            </a:r>
          </a:p>
          <a:p>
            <a:pPr marL="914400" lvl="2" indent="0">
              <a:lnSpc>
                <a:spcPct val="100000"/>
              </a:lnSpc>
              <a:buNone/>
            </a:pP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C3C1980-5791-4772-985D-1DDF53D11ED1}"/>
              </a:ext>
            </a:extLst>
          </p:cNvPr>
          <p:cNvSpPr txBox="1"/>
          <p:nvPr/>
        </p:nvSpPr>
        <p:spPr>
          <a:xfrm>
            <a:off x="989784" y="662532"/>
            <a:ext cx="7225864" cy="525657"/>
          </a:xfrm>
          <a:prstGeom prst="rect">
            <a:avLst/>
          </a:prstGeom>
          <a:noFill/>
        </p:spPr>
        <p:txBody>
          <a:bodyPr wrap="square" rtlCol="0">
            <a:spAutoFit/>
          </a:bodyPr>
          <a:lstStyle/>
          <a:p>
            <a:pPr marL="0" marR="0" lvl="0" indent="0" algn="l" defTabSz="914400" rtl="0" eaLnBrk="1" fontAlgn="auto" latinLnBrk="0" hangingPunct="1">
              <a:lnSpc>
                <a:spcPct val="88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charset="0"/>
                <a:ea typeface="Arial" charset="0"/>
                <a:cs typeface="Arial" charset="0"/>
              </a:rPr>
              <a:t>Shadow Flicker</a:t>
            </a:r>
            <a:endParaRPr kumimoji="0" lang="en-US" sz="32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8" name="Rectangle 7">
            <a:extLst>
              <a:ext uri="{FF2B5EF4-FFF2-40B4-BE49-F238E27FC236}">
                <a16:creationId xmlns:a16="http://schemas.microsoft.com/office/drawing/2014/main" id="{44F3A96C-4B6C-44DF-B627-A698E49895FB}"/>
              </a:ext>
            </a:extLst>
          </p:cNvPr>
          <p:cNvSpPr/>
          <p:nvPr/>
        </p:nvSpPr>
        <p:spPr>
          <a:xfrm>
            <a:off x="989784" y="1309783"/>
            <a:ext cx="2184400" cy="846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B614"/>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7A76555-A483-41CD-A2E6-239724D50821}"/>
              </a:ext>
            </a:extLst>
          </p:cNvPr>
          <p:cNvPicPr>
            <a:picLocks noChangeAspect="1"/>
          </p:cNvPicPr>
          <p:nvPr/>
        </p:nvPicPr>
        <p:blipFill>
          <a:blip r:embed="rId3"/>
          <a:stretch>
            <a:fillRect/>
          </a:stretch>
        </p:blipFill>
        <p:spPr>
          <a:xfrm>
            <a:off x="8139448" y="1188189"/>
            <a:ext cx="2677341" cy="4850257"/>
          </a:xfrm>
          <a:prstGeom prst="rect">
            <a:avLst/>
          </a:prstGeom>
        </p:spPr>
      </p:pic>
    </p:spTree>
    <p:extLst>
      <p:ext uri="{BB962C8B-B14F-4D97-AF65-F5344CB8AC3E}">
        <p14:creationId xmlns:p14="http://schemas.microsoft.com/office/powerpoint/2010/main" val="3410283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3B75D8-51C0-4438-912F-89B8E88E4D65}"/>
              </a:ext>
            </a:extLst>
          </p:cNvPr>
          <p:cNvSpPr>
            <a:spLocks noGrp="1"/>
          </p:cNvSpPr>
          <p:nvPr>
            <p:ph idx="1"/>
          </p:nvPr>
        </p:nvSpPr>
        <p:spPr>
          <a:xfrm>
            <a:off x="0" y="1672683"/>
            <a:ext cx="11734800" cy="5029199"/>
          </a:xfrm>
        </p:spPr>
        <p:txBody>
          <a:bodyPr>
            <a:normAutofit fontScale="85000" lnSpcReduction="20000"/>
          </a:bodyPr>
          <a:lstStyle/>
          <a:p>
            <a:pPr marL="914400" lvl="2" indent="0">
              <a:lnSpc>
                <a:spcPct val="100000"/>
              </a:lnSpc>
              <a:buNone/>
            </a:pPr>
            <a:r>
              <a:rPr lang="en-US" sz="2400" u="sng" dirty="0">
                <a:latin typeface="Arial" panose="020B0604020202020204" pitchFamily="34" charset="0"/>
                <a:cs typeface="Arial" panose="020B0604020202020204" pitchFamily="34" charset="0"/>
              </a:rPr>
              <a:t>County Board</a:t>
            </a:r>
            <a:r>
              <a:rPr lang="en-US" sz="2400" dirty="0">
                <a:latin typeface="Arial" panose="020B0604020202020204" pitchFamily="34" charset="0"/>
                <a:cs typeface="Arial" panose="020B0604020202020204" pitchFamily="34" charset="0"/>
              </a:rPr>
              <a:t>:</a:t>
            </a:r>
          </a:p>
          <a:p>
            <a:pPr lvl="2">
              <a:lnSpc>
                <a:spcPct val="100000"/>
              </a:lnSpc>
              <a:buFontTx/>
              <a:buChar char="-"/>
            </a:pPr>
            <a:r>
              <a:rPr lang="en-US" sz="2400" dirty="0">
                <a:latin typeface="Arial" panose="020B0604020202020204" pitchFamily="34" charset="0"/>
                <a:cs typeface="Arial" panose="020B0604020202020204" pitchFamily="34" charset="0"/>
              </a:rPr>
              <a:t>ADLS mandatory</a:t>
            </a:r>
          </a:p>
          <a:p>
            <a:pPr lvl="2">
              <a:lnSpc>
                <a:spcPct val="100000"/>
              </a:lnSpc>
              <a:buFontTx/>
              <a:buChar char="-"/>
            </a:pPr>
            <a:r>
              <a:rPr lang="en-US" sz="2400" dirty="0">
                <a:latin typeface="Arial" panose="020B0604020202020204" pitchFamily="34" charset="0"/>
                <a:cs typeface="Arial" panose="020B0604020202020204" pitchFamily="34" charset="0"/>
              </a:rPr>
              <a:t>Emergency response plan and funding required</a:t>
            </a:r>
          </a:p>
          <a:p>
            <a:pPr marL="914400" lvl="2" indent="0">
              <a:lnSpc>
                <a:spcPct val="100000"/>
              </a:lnSpc>
              <a:buNone/>
            </a:pPr>
            <a:r>
              <a:rPr lang="en-US" sz="2400" dirty="0">
                <a:latin typeface="Arial" panose="020B0604020202020204" pitchFamily="34" charset="0"/>
                <a:cs typeface="Arial" panose="020B0604020202020204" pitchFamily="34" charset="0"/>
              </a:rPr>
              <a:t>City of Roses and Rolling Farms support County Board text amendments </a:t>
            </a:r>
          </a:p>
          <a:p>
            <a:pPr marL="914400" lvl="2" indent="0">
              <a:lnSpc>
                <a:spcPct val="100000"/>
              </a:lnSpc>
              <a:buNone/>
            </a:pPr>
            <a:endParaRPr lang="en-US" sz="2400" dirty="0">
              <a:latin typeface="Arial" panose="020B0604020202020204" pitchFamily="34" charset="0"/>
              <a:cs typeface="Arial" panose="020B0604020202020204" pitchFamily="34" charset="0"/>
            </a:endParaRPr>
          </a:p>
          <a:p>
            <a:pPr marL="914400" lvl="2" indent="0">
              <a:lnSpc>
                <a:spcPct val="100000"/>
              </a:lnSpc>
              <a:buNone/>
            </a:pPr>
            <a:r>
              <a:rPr lang="en-US" sz="2400" u="sng" dirty="0">
                <a:latin typeface="Arial" panose="020B0604020202020204" pitchFamily="34" charset="0"/>
                <a:cs typeface="Arial" panose="020B0604020202020204" pitchFamily="34" charset="0"/>
              </a:rPr>
              <a:t>Zoning Administrator</a:t>
            </a:r>
            <a:r>
              <a:rPr lang="en-US" sz="2400" dirty="0">
                <a:latin typeface="Arial" panose="020B0604020202020204" pitchFamily="34" charset="0"/>
                <a:cs typeface="Arial" panose="020B0604020202020204" pitchFamily="34" charset="0"/>
              </a:rPr>
              <a:t>:</a:t>
            </a:r>
          </a:p>
          <a:p>
            <a:pPr lvl="2">
              <a:lnSpc>
                <a:spcPct val="100000"/>
              </a:lnSpc>
              <a:buFontTx/>
              <a:buChar char="-"/>
            </a:pPr>
            <a:r>
              <a:rPr lang="en-US" sz="2400" dirty="0">
                <a:latin typeface="Arial" panose="020B0604020202020204" pitchFamily="34" charset="0"/>
                <a:cs typeface="Arial" panose="020B0604020202020204" pitchFamily="34" charset="0"/>
              </a:rPr>
              <a:t>Primary Structure setback of 1,600 feet</a:t>
            </a:r>
          </a:p>
          <a:p>
            <a:pPr lvl="2">
              <a:lnSpc>
                <a:spcPct val="100000"/>
              </a:lnSpc>
              <a:buFontTx/>
              <a:buChar char="-"/>
            </a:pPr>
            <a:r>
              <a:rPr lang="en-US" sz="2400" dirty="0">
                <a:latin typeface="Arial" panose="020B0604020202020204" pitchFamily="34" charset="0"/>
                <a:cs typeface="Arial" panose="020B0604020202020204" pitchFamily="34" charset="0"/>
              </a:rPr>
              <a:t>Increase insurance amounts to $5M per occurrence and $30M aggregate</a:t>
            </a:r>
          </a:p>
          <a:p>
            <a:pPr lvl="2">
              <a:lnSpc>
                <a:spcPct val="100000"/>
              </a:lnSpc>
              <a:buFontTx/>
              <a:buChar char="-"/>
            </a:pPr>
            <a:r>
              <a:rPr lang="en-US" sz="2400" dirty="0">
                <a:latin typeface="Arial" panose="020B0604020202020204" pitchFamily="34" charset="0"/>
                <a:cs typeface="Arial" panose="020B0604020202020204" pitchFamily="34" charset="0"/>
              </a:rPr>
              <a:t>Indemnity provision</a:t>
            </a:r>
          </a:p>
          <a:p>
            <a:pPr lvl="2">
              <a:lnSpc>
                <a:spcPct val="100000"/>
              </a:lnSpc>
              <a:buFontTx/>
              <a:buChar char="-"/>
            </a:pPr>
            <a:r>
              <a:rPr lang="en-US" sz="2400" dirty="0">
                <a:latin typeface="Arial" panose="020B0604020202020204" pitchFamily="34" charset="0"/>
                <a:cs typeface="Arial" panose="020B0604020202020204" pitchFamily="34" charset="0"/>
              </a:rPr>
              <a:t>100% of Financial Assurance for Decommissioning provided at building permit</a:t>
            </a:r>
          </a:p>
          <a:p>
            <a:pPr lvl="2">
              <a:lnSpc>
                <a:spcPct val="100000"/>
              </a:lnSpc>
              <a:buFontTx/>
              <a:buChar char="-"/>
            </a:pPr>
            <a:r>
              <a:rPr lang="en-US" sz="2400" dirty="0">
                <a:latin typeface="Arial" panose="020B0604020202020204" pitchFamily="34" charset="0"/>
                <a:cs typeface="Arial" panose="020B0604020202020204" pitchFamily="34" charset="0"/>
              </a:rPr>
              <a:t>Increased building permit fees</a:t>
            </a:r>
          </a:p>
          <a:p>
            <a:pPr marL="914400" lvl="2" indent="0">
              <a:lnSpc>
                <a:spcPct val="100000"/>
              </a:lnSpc>
              <a:buNone/>
            </a:pPr>
            <a:endParaRPr lang="en-US" sz="2400" dirty="0">
              <a:latin typeface="Arial" panose="020B0604020202020204" pitchFamily="34" charset="0"/>
              <a:cs typeface="Arial" panose="020B0604020202020204" pitchFamily="34" charset="0"/>
            </a:endParaRPr>
          </a:p>
          <a:p>
            <a:pPr marL="914400" lvl="2" indent="0">
              <a:lnSpc>
                <a:spcPct val="100000"/>
              </a:lnSpc>
              <a:buNone/>
            </a:pPr>
            <a:r>
              <a:rPr lang="en-US" sz="2400" u="sng" dirty="0">
                <a:latin typeface="Arial" panose="020B0604020202020204" pitchFamily="34" charset="0"/>
                <a:cs typeface="Arial" panose="020B0604020202020204" pitchFamily="34" charset="0"/>
              </a:rPr>
              <a:t>PCC</a:t>
            </a:r>
            <a:r>
              <a:rPr lang="en-US" sz="2400" dirty="0">
                <a:latin typeface="Arial" panose="020B0604020202020204" pitchFamily="34" charset="0"/>
                <a:cs typeface="Arial" panose="020B0604020202020204" pitchFamily="34" charset="0"/>
              </a:rPr>
              <a:t>:</a:t>
            </a:r>
          </a:p>
          <a:p>
            <a:pPr lvl="2">
              <a:lnSpc>
                <a:spcPct val="100000"/>
              </a:lnSpc>
              <a:buFontTx/>
              <a:buChar char="-"/>
            </a:pPr>
            <a:r>
              <a:rPr lang="en-US" sz="2400" dirty="0">
                <a:latin typeface="Arial" panose="020B0604020202020204" pitchFamily="34" charset="0"/>
                <a:cs typeface="Arial" panose="020B0604020202020204" pitchFamily="34" charset="0"/>
              </a:rPr>
              <a:t>City of Roses and Rolling Farms generally object to the PCC text amendments</a:t>
            </a:r>
          </a:p>
          <a:p>
            <a:pPr lvl="2">
              <a:lnSpc>
                <a:spcPct val="100000"/>
              </a:lnSpc>
              <a:buFontTx/>
              <a:buChar char="-"/>
            </a:pPr>
            <a:r>
              <a:rPr lang="en-US" sz="2400" dirty="0">
                <a:latin typeface="Arial" panose="020B0604020202020204" pitchFamily="34" charset="0"/>
                <a:cs typeface="Arial" panose="020B0604020202020204" pitchFamily="34" charset="0"/>
              </a:rPr>
              <a:t>Moratorium request unnecessary and moot</a:t>
            </a:r>
          </a:p>
          <a:p>
            <a:pPr marL="914400" lvl="2" indent="0">
              <a:lnSpc>
                <a:spcPct val="100000"/>
              </a:lnSpc>
              <a:buNone/>
            </a:pPr>
            <a:endParaRPr lang="en-US" sz="2400" dirty="0">
              <a:latin typeface="Arial" panose="020B0604020202020204" pitchFamily="34" charset="0"/>
              <a:cs typeface="Arial" panose="020B0604020202020204" pitchFamily="34" charset="0"/>
            </a:endParaRPr>
          </a:p>
          <a:p>
            <a:pPr marL="914400" lvl="2" indent="0">
              <a:lnSpc>
                <a:spcPct val="100000"/>
              </a:lnSpc>
              <a:buNone/>
            </a:pP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C3C1980-5791-4772-985D-1DDF53D11ED1}"/>
              </a:ext>
            </a:extLst>
          </p:cNvPr>
          <p:cNvSpPr txBox="1"/>
          <p:nvPr/>
        </p:nvSpPr>
        <p:spPr>
          <a:xfrm>
            <a:off x="989784" y="662532"/>
            <a:ext cx="7225864" cy="525657"/>
          </a:xfrm>
          <a:prstGeom prst="rect">
            <a:avLst/>
          </a:prstGeom>
          <a:noFill/>
        </p:spPr>
        <p:txBody>
          <a:bodyPr wrap="square" rtlCol="0">
            <a:spAutoFit/>
          </a:bodyPr>
          <a:lstStyle/>
          <a:p>
            <a:pPr marL="0" marR="0" lvl="0" indent="0" algn="l" defTabSz="914400" rtl="0" eaLnBrk="1" fontAlgn="auto" latinLnBrk="0" hangingPunct="1">
              <a:lnSpc>
                <a:spcPct val="88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charset="0"/>
                <a:ea typeface="Arial" charset="0"/>
                <a:cs typeface="Arial" charset="0"/>
              </a:rPr>
              <a:t>Other proposed text amendments </a:t>
            </a:r>
            <a:endParaRPr kumimoji="0" lang="en-US" sz="32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8" name="Rectangle 7">
            <a:extLst>
              <a:ext uri="{FF2B5EF4-FFF2-40B4-BE49-F238E27FC236}">
                <a16:creationId xmlns:a16="http://schemas.microsoft.com/office/drawing/2014/main" id="{44F3A96C-4B6C-44DF-B627-A698E49895FB}"/>
              </a:ext>
            </a:extLst>
          </p:cNvPr>
          <p:cNvSpPr/>
          <p:nvPr/>
        </p:nvSpPr>
        <p:spPr>
          <a:xfrm>
            <a:off x="989784" y="1309783"/>
            <a:ext cx="2184400" cy="846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B61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500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3B75D8-51C0-4438-912F-89B8E88E4D65}"/>
              </a:ext>
            </a:extLst>
          </p:cNvPr>
          <p:cNvSpPr>
            <a:spLocks noGrp="1"/>
          </p:cNvSpPr>
          <p:nvPr>
            <p:ph idx="1"/>
          </p:nvPr>
        </p:nvSpPr>
        <p:spPr>
          <a:xfrm>
            <a:off x="0" y="1828800"/>
            <a:ext cx="11734800" cy="5029199"/>
          </a:xfrm>
        </p:spPr>
        <p:txBody>
          <a:bodyPr>
            <a:normAutofit/>
          </a:bodyPr>
          <a:lstStyle/>
          <a:p>
            <a:pPr marL="914400" lvl="2" indent="0">
              <a:lnSpc>
                <a:spcPct val="100000"/>
              </a:lnSpc>
              <a:buNone/>
            </a:pPr>
            <a:r>
              <a:rPr lang="en-US" sz="2400" dirty="0">
                <a:latin typeface="Arial" panose="020B0604020202020204" pitchFamily="34" charset="0"/>
                <a:cs typeface="Arial" panose="020B0604020202020204" pitchFamily="34" charset="0"/>
              </a:rPr>
              <a:t>Recommendation to County Board to incorporate the proposed amendments into the Ordinance Regulating the Siting of Wind Energy Conversion Systems</a:t>
            </a:r>
          </a:p>
        </p:txBody>
      </p:sp>
      <p:sp>
        <p:nvSpPr>
          <p:cNvPr id="7" name="TextBox 6">
            <a:extLst>
              <a:ext uri="{FF2B5EF4-FFF2-40B4-BE49-F238E27FC236}">
                <a16:creationId xmlns:a16="http://schemas.microsoft.com/office/drawing/2014/main" id="{6C3C1980-5791-4772-985D-1DDF53D11ED1}"/>
              </a:ext>
            </a:extLst>
          </p:cNvPr>
          <p:cNvSpPr txBox="1"/>
          <p:nvPr/>
        </p:nvSpPr>
        <p:spPr>
          <a:xfrm>
            <a:off x="989784" y="662532"/>
            <a:ext cx="7225864" cy="525657"/>
          </a:xfrm>
          <a:prstGeom prst="rect">
            <a:avLst/>
          </a:prstGeom>
          <a:noFill/>
        </p:spPr>
        <p:txBody>
          <a:bodyPr wrap="square" rtlCol="0">
            <a:spAutoFit/>
          </a:bodyPr>
          <a:lstStyle/>
          <a:p>
            <a:pPr marL="0" marR="0" lvl="0" indent="0" algn="l" defTabSz="914400" rtl="0" eaLnBrk="1" fontAlgn="auto" latinLnBrk="0" hangingPunct="1">
              <a:lnSpc>
                <a:spcPct val="88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charset="0"/>
                <a:ea typeface="Arial" charset="0"/>
                <a:cs typeface="Arial" charset="0"/>
              </a:rPr>
              <a:t>Application Request </a:t>
            </a:r>
            <a:endParaRPr kumimoji="0" lang="en-US" sz="32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8" name="Rectangle 7">
            <a:extLst>
              <a:ext uri="{FF2B5EF4-FFF2-40B4-BE49-F238E27FC236}">
                <a16:creationId xmlns:a16="http://schemas.microsoft.com/office/drawing/2014/main" id="{44F3A96C-4B6C-44DF-B627-A698E49895FB}"/>
              </a:ext>
            </a:extLst>
          </p:cNvPr>
          <p:cNvSpPr/>
          <p:nvPr/>
        </p:nvSpPr>
        <p:spPr>
          <a:xfrm>
            <a:off x="989784" y="1309783"/>
            <a:ext cx="2184400" cy="846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B61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897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CB031D6F48B04B9031A86ED01C6037" ma:contentTypeVersion="13" ma:contentTypeDescription="Create a new document." ma:contentTypeScope="" ma:versionID="b360f1ecc64066c9935adbaf61f484fe">
  <xsd:schema xmlns:xsd="http://www.w3.org/2001/XMLSchema" xmlns:xs="http://www.w3.org/2001/XMLSchema" xmlns:p="http://schemas.microsoft.com/office/2006/metadata/properties" xmlns:ns3="62fe3b47-64f9-4401-86db-56c0584aaa03" xmlns:ns4="ab900fa6-a445-46ed-a3a8-538ac3974e6d" targetNamespace="http://schemas.microsoft.com/office/2006/metadata/properties" ma:root="true" ma:fieldsID="ad171d6a97cbde496f6acaaee1d57d3f" ns3:_="" ns4:_="">
    <xsd:import namespace="62fe3b47-64f9-4401-86db-56c0584aaa03"/>
    <xsd:import namespace="ab900fa6-a445-46ed-a3a8-538ac3974e6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fe3b47-64f9-4401-86db-56c0584aaa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00fa6-a445-46ed-a3a8-538ac3974e6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B8E255-FCE6-4A9E-879F-843BB41C4C4C}">
  <ds:schemaRefs>
    <ds:schemaRef ds:uri="http://schemas.microsoft.com/sharepoint/v3/contenttype/forms"/>
  </ds:schemaRefs>
</ds:datastoreItem>
</file>

<file path=customXml/itemProps2.xml><?xml version="1.0" encoding="utf-8"?>
<ds:datastoreItem xmlns:ds="http://schemas.openxmlformats.org/officeDocument/2006/customXml" ds:itemID="{C915E598-7907-44A2-9A8D-AE8412CDD1D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E8CAFA0-69D6-4F67-9466-D03523667B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fe3b47-64f9-4401-86db-56c0584aaa03"/>
    <ds:schemaRef ds:uri="ab900fa6-a445-46ed-a3a8-538ac3974e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3016</TotalTime>
  <Words>412</Words>
  <Application>Microsoft Office PowerPoint</Application>
  <PresentationFormat>Widescreen</PresentationFormat>
  <Paragraphs>75</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Amendment to the Ordinance Regulating the Siting of Wind Energy Conversion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Pavan, Michelle</dc:creator>
  <cp:lastModifiedBy>Pavan, Michelle</cp:lastModifiedBy>
  <cp:revision>19</cp:revision>
  <dcterms:created xsi:type="dcterms:W3CDTF">2020-06-08T03:36:31Z</dcterms:created>
  <dcterms:modified xsi:type="dcterms:W3CDTF">2020-06-19T20:17:31Z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0x01010090CB031D6F48B04B9031A86ED01C6037</vt:lpwstr>
  </property>
</Properties>
</file>